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7" r:id="rId11"/>
    <p:sldId id="265" r:id="rId12"/>
    <p:sldId id="277" r:id="rId13"/>
    <p:sldId id="268" r:id="rId14"/>
    <p:sldId id="269" r:id="rId15"/>
    <p:sldId id="272" r:id="rId16"/>
    <p:sldId id="270" r:id="rId17"/>
    <p:sldId id="275" r:id="rId18"/>
    <p:sldId id="271" r:id="rId19"/>
    <p:sldId id="273" r:id="rId20"/>
    <p:sldId id="274" r:id="rId21"/>
    <p:sldId id="276" r:id="rId22"/>
    <p:sldId id="278" r:id="rId23"/>
    <p:sldId id="279" r:id="rId24"/>
    <p:sldId id="280" r:id="rId25"/>
    <p:sldId id="281" r:id="rId26"/>
    <p:sldId id="282" r:id="rId27"/>
    <p:sldId id="285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nishan\Desktop\PP_final\test_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nishan\Desktop\PP_final\test_resul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nishan\Desktop\PP_final\test_resul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nishan\Desktop\PP_final\test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nishan\Desktop\PP_final\test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nishan\Desktop\PP_final\test_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nishan\Desktop\PP_final\test_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nishan\Desktop\PP_final\test_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nishan\Desktop\PP_final\test_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nishan\Desktop\PP_final\test_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nishan\Desktop\PP_final\test_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Lightup</a:t>
            </a:r>
            <a:r>
              <a:rPr lang="en-US" dirty="0"/>
              <a:t> (Output1,</a:t>
            </a:r>
            <a:r>
              <a:rPr lang="en-US" baseline="0" dirty="0"/>
              <a:t> OpenCV3, </a:t>
            </a:r>
            <a:r>
              <a:rPr lang="en-US" baseline="0" dirty="0" smtClean="0"/>
              <a:t>VS12, 4 Threads)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v>ms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Lightup1!$A$1:$E$1</c:f>
              <c:strCache>
                <c:ptCount val="5"/>
                <c:pt idx="0">
                  <c:v>CUDA_noIO</c:v>
                </c:pt>
                <c:pt idx="1">
                  <c:v>CUDA</c:v>
                </c:pt>
                <c:pt idx="2">
                  <c:v>Pthread_TDM</c:v>
                </c:pt>
                <c:pt idx="3">
                  <c:v>Pthread</c:v>
                </c:pt>
                <c:pt idx="4">
                  <c:v>Sequential</c:v>
                </c:pt>
              </c:strCache>
            </c:strRef>
          </c:cat>
          <c:val>
            <c:numRef>
              <c:f>Lightup1!$A$2:$E$2</c:f>
              <c:numCache>
                <c:formatCode>General</c:formatCode>
                <c:ptCount val="5"/>
                <c:pt idx="0">
                  <c:v>1613</c:v>
                </c:pt>
                <c:pt idx="1">
                  <c:v>4880</c:v>
                </c:pt>
                <c:pt idx="2">
                  <c:v>1552</c:v>
                </c:pt>
                <c:pt idx="3">
                  <c:v>1556</c:v>
                </c:pt>
                <c:pt idx="4">
                  <c:v>1910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8C-4165-94EF-F24E4C06A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67693936"/>
        <c:axId val="799184528"/>
      </c:barChart>
      <c:catAx>
        <c:axId val="867693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84528"/>
        <c:crosses val="autoZero"/>
        <c:auto val="1"/>
        <c:lblAlgn val="ctr"/>
        <c:lblOffset val="100"/>
        <c:noMultiLvlLbl val="0"/>
      </c:catAx>
      <c:valAx>
        <c:axId val="799184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7693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White Balance Output (i5-4260H, gcc 4.8.4, Ubuntu 14.04)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whiteBalance!$A$26:$D$26</c:f>
              <c:strCache>
                <c:ptCount val="4"/>
                <c:pt idx="0">
                  <c:v>Task Parallel</c:v>
                </c:pt>
                <c:pt idx="1">
                  <c:v>OpenMP_TDM</c:v>
                </c:pt>
                <c:pt idx="2">
                  <c:v>Pthread_TDM</c:v>
                </c:pt>
                <c:pt idx="3">
                  <c:v>Sequential</c:v>
                </c:pt>
              </c:strCache>
            </c:strRef>
          </c:cat>
          <c:val>
            <c:numRef>
              <c:f>whiteBalance!$A$27:$D$27</c:f>
              <c:numCache>
                <c:formatCode>General</c:formatCode>
                <c:ptCount val="4"/>
                <c:pt idx="0">
                  <c:v>11.648</c:v>
                </c:pt>
                <c:pt idx="1">
                  <c:v>16.137</c:v>
                </c:pt>
                <c:pt idx="2">
                  <c:v>15.448</c:v>
                </c:pt>
                <c:pt idx="3">
                  <c:v>20.113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A1-4BC4-86E5-09F65FA91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25270687"/>
        <c:axId val="825266111"/>
      </c:barChart>
      <c:catAx>
        <c:axId val="8252706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266111"/>
        <c:crosses val="autoZero"/>
        <c:auto val="1"/>
        <c:lblAlgn val="ctr"/>
        <c:lblOffset val="100"/>
        <c:noMultiLvlLbl val="0"/>
      </c:catAx>
      <c:valAx>
        <c:axId val="8252661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270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Distribution (Sequential)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33-4F9D-B283-904138A56E8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33-4F9D-B283-904138A56E8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33-4F9D-B283-904138A56E88}"/>
              </c:ext>
            </c:extLst>
          </c:dPt>
          <c:cat>
            <c:strRef>
              <c:f>Sheet2!$A$1:$C$1</c:f>
              <c:strCache>
                <c:ptCount val="3"/>
                <c:pt idx="0">
                  <c:v>Input</c:v>
                </c:pt>
                <c:pt idx="1">
                  <c:v>Output</c:v>
                </c:pt>
                <c:pt idx="2">
                  <c:v>Calculate</c:v>
                </c:pt>
              </c:strCache>
            </c:strRef>
          </c:cat>
          <c:val>
            <c:numRef>
              <c:f>Sheet2!$A$2:$C$2</c:f>
              <c:numCache>
                <c:formatCode>General</c:formatCode>
                <c:ptCount val="3"/>
                <c:pt idx="0">
                  <c:v>5.915</c:v>
                </c:pt>
                <c:pt idx="1">
                  <c:v>11.867000000000001</c:v>
                </c:pt>
                <c:pt idx="2">
                  <c:v>2.33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33-4F9D-B283-904138A56E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Distribution (OpenMP)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2C-4254-BE8B-2356C1768A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2C-4254-BE8B-2356C1768A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2C-4254-BE8B-2356C1768A8F}"/>
              </c:ext>
            </c:extLst>
          </c:dPt>
          <c:cat>
            <c:strRef>
              <c:f>Sheet2!$A$24:$C$24</c:f>
              <c:strCache>
                <c:ptCount val="3"/>
                <c:pt idx="0">
                  <c:v>Input</c:v>
                </c:pt>
                <c:pt idx="1">
                  <c:v>Output</c:v>
                </c:pt>
                <c:pt idx="2">
                  <c:v>Calculate</c:v>
                </c:pt>
              </c:strCache>
            </c:strRef>
          </c:cat>
          <c:val>
            <c:numRef>
              <c:f>Sheet2!$A$25:$C$25</c:f>
              <c:numCache>
                <c:formatCode>General</c:formatCode>
                <c:ptCount val="3"/>
                <c:pt idx="0">
                  <c:v>3.496</c:v>
                </c:pt>
                <c:pt idx="1">
                  <c:v>11.464</c:v>
                </c:pt>
                <c:pt idx="2">
                  <c:v>1.177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2C-4254-BE8B-2356C1768A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Lightup</a:t>
            </a:r>
            <a:r>
              <a:rPr lang="en-US" dirty="0"/>
              <a:t> (Output2, OpenCV3, VS12, </a:t>
            </a:r>
            <a:r>
              <a:rPr lang="en-US" dirty="0" smtClean="0"/>
              <a:t>4 Threads)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Lightup2!$A$1:$E$1</c:f>
              <c:strCache>
                <c:ptCount val="5"/>
                <c:pt idx="0">
                  <c:v>CUDA_noIO</c:v>
                </c:pt>
                <c:pt idx="1">
                  <c:v>CUDA</c:v>
                </c:pt>
                <c:pt idx="2">
                  <c:v>Pthread_TDM</c:v>
                </c:pt>
                <c:pt idx="3">
                  <c:v>Pthread</c:v>
                </c:pt>
                <c:pt idx="4">
                  <c:v>Sequential</c:v>
                </c:pt>
              </c:strCache>
            </c:strRef>
          </c:cat>
          <c:val>
            <c:numRef>
              <c:f>Lightup2!$A$2:$E$2</c:f>
              <c:numCache>
                <c:formatCode>General</c:formatCode>
                <c:ptCount val="5"/>
                <c:pt idx="0">
                  <c:v>1441</c:v>
                </c:pt>
                <c:pt idx="1">
                  <c:v>4510</c:v>
                </c:pt>
                <c:pt idx="2">
                  <c:v>1474</c:v>
                </c:pt>
                <c:pt idx="3">
                  <c:v>2007</c:v>
                </c:pt>
                <c:pt idx="4">
                  <c:v>3219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99-44F5-9616-645FCA4C61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95607680"/>
        <c:axId val="795605600"/>
      </c:barChart>
      <c:catAx>
        <c:axId val="795607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605600"/>
        <c:crosses val="autoZero"/>
        <c:auto val="1"/>
        <c:lblAlgn val="ctr"/>
        <c:lblOffset val="100"/>
        <c:noMultiLvlLbl val="0"/>
      </c:catAx>
      <c:valAx>
        <c:axId val="795605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60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White Balance (i7-3770, </a:t>
            </a:r>
            <a:r>
              <a:rPr lang="en-US" dirty="0">
                <a:solidFill>
                  <a:schemeClr val="accent2"/>
                </a:solidFill>
              </a:rPr>
              <a:t>2 Threads</a:t>
            </a:r>
            <a:r>
              <a:rPr lang="en-US" dirty="0"/>
              <a:t>, VS12, Win10)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663692038495189"/>
          <c:y val="0.17634259259259263"/>
          <c:w val="0.76458530183727036"/>
          <c:h val="0.7208876494604841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whiteBalance_noout!$A$1:$E$1</c:f>
              <c:strCache>
                <c:ptCount val="5"/>
                <c:pt idx="0">
                  <c:v>CUDA_TDM</c:v>
                </c:pt>
                <c:pt idx="1">
                  <c:v>CUDA</c:v>
                </c:pt>
                <c:pt idx="2">
                  <c:v>OpenMP_TDM</c:v>
                </c:pt>
                <c:pt idx="3">
                  <c:v>Pthread_TDM</c:v>
                </c:pt>
                <c:pt idx="4">
                  <c:v>Sequential</c:v>
                </c:pt>
              </c:strCache>
            </c:strRef>
          </c:cat>
          <c:val>
            <c:numRef>
              <c:f>whiteBalance_noout!$A$2:$E$2</c:f>
              <c:numCache>
                <c:formatCode>General</c:formatCode>
                <c:ptCount val="5"/>
                <c:pt idx="0">
                  <c:v>19.416</c:v>
                </c:pt>
                <c:pt idx="1">
                  <c:v>9.8550000000000004</c:v>
                </c:pt>
                <c:pt idx="2">
                  <c:v>4.492</c:v>
                </c:pt>
                <c:pt idx="3">
                  <c:v>4.6870000000000003</c:v>
                </c:pt>
                <c:pt idx="4">
                  <c:v>7.9329999999999998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6E-42CF-A81B-1A75A091E6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25265279"/>
        <c:axId val="825266527"/>
      </c:barChart>
      <c:catAx>
        <c:axId val="8252652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266527"/>
        <c:crosses val="autoZero"/>
        <c:auto val="1"/>
        <c:lblAlgn val="ctr"/>
        <c:lblOffset val="100"/>
        <c:noMultiLvlLbl val="0"/>
      </c:catAx>
      <c:valAx>
        <c:axId val="8252665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265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White Balance (i7-3770, </a:t>
            </a:r>
            <a:r>
              <a:rPr lang="en-US" dirty="0">
                <a:solidFill>
                  <a:schemeClr val="accent2"/>
                </a:solidFill>
              </a:rPr>
              <a:t>4 Threads</a:t>
            </a:r>
            <a:r>
              <a:rPr lang="en-US" dirty="0"/>
              <a:t>, VS12, Win10)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whiteBalance_noout!$A$20:$C$20</c:f>
              <c:strCache>
                <c:ptCount val="3"/>
                <c:pt idx="0">
                  <c:v>OpenMP_TDM</c:v>
                </c:pt>
                <c:pt idx="1">
                  <c:v>Pthread_TDM</c:v>
                </c:pt>
                <c:pt idx="2">
                  <c:v>Sequential</c:v>
                </c:pt>
              </c:strCache>
            </c:strRef>
          </c:cat>
          <c:val>
            <c:numRef>
              <c:f>whiteBalance_noout!$A$21:$C$21</c:f>
              <c:numCache>
                <c:formatCode>General</c:formatCode>
                <c:ptCount val="3"/>
                <c:pt idx="0">
                  <c:v>3.3879999999999999</c:v>
                </c:pt>
                <c:pt idx="1">
                  <c:v>3.4729999999999999</c:v>
                </c:pt>
                <c:pt idx="2">
                  <c:v>8.6669999999999998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4A-4CC4-A6E2-BA28EE829B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86068303"/>
        <c:axId val="825265695"/>
      </c:barChart>
      <c:catAx>
        <c:axId val="78606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265695"/>
        <c:crosses val="autoZero"/>
        <c:auto val="1"/>
        <c:lblAlgn val="ctr"/>
        <c:lblOffset val="100"/>
        <c:noMultiLvlLbl val="0"/>
      </c:catAx>
      <c:valAx>
        <c:axId val="825265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068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White Balance (i7-3770, </a:t>
            </a:r>
            <a:r>
              <a:rPr lang="en-US" dirty="0">
                <a:solidFill>
                  <a:schemeClr val="accent2"/>
                </a:solidFill>
              </a:rPr>
              <a:t>8 Threads</a:t>
            </a:r>
            <a:r>
              <a:rPr lang="en-US" dirty="0"/>
              <a:t>, VS12, Win10)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whiteBalance_noout!$A$36:$C$36</c:f>
              <c:strCache>
                <c:ptCount val="3"/>
                <c:pt idx="0">
                  <c:v>OpenMP_TDM</c:v>
                </c:pt>
                <c:pt idx="1">
                  <c:v>Pthread_TDM</c:v>
                </c:pt>
                <c:pt idx="2">
                  <c:v>Sequential</c:v>
                </c:pt>
              </c:strCache>
            </c:strRef>
          </c:cat>
          <c:val>
            <c:numRef>
              <c:f>whiteBalance_noout!$A$37:$C$37</c:f>
              <c:numCache>
                <c:formatCode>General</c:formatCode>
                <c:ptCount val="3"/>
                <c:pt idx="0">
                  <c:v>2.613</c:v>
                </c:pt>
                <c:pt idx="1">
                  <c:v>2.5920000000000001</c:v>
                </c:pt>
                <c:pt idx="2">
                  <c:v>7.8360000000000003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19-40D8-9201-A75C338C4B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85150271"/>
        <c:axId val="785151519"/>
      </c:barChart>
      <c:catAx>
        <c:axId val="7851502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151519"/>
        <c:crosses val="autoZero"/>
        <c:auto val="1"/>
        <c:lblAlgn val="ctr"/>
        <c:lblOffset val="100"/>
        <c:noMultiLvlLbl val="0"/>
      </c:catAx>
      <c:valAx>
        <c:axId val="785151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150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White Balance (i5-4260H, </a:t>
            </a:r>
            <a:r>
              <a:rPr lang="en-US" dirty="0" err="1"/>
              <a:t>gcc</a:t>
            </a:r>
            <a:r>
              <a:rPr lang="en-US" dirty="0"/>
              <a:t> 4.8.4, </a:t>
            </a:r>
            <a:r>
              <a:rPr lang="en-US" dirty="0" smtClean="0"/>
              <a:t>Ubuntu 14.04)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whiteBalance_noout!$A$52:$C$52</c:f>
              <c:strCache>
                <c:ptCount val="3"/>
                <c:pt idx="0">
                  <c:v>OpenMP_TDM</c:v>
                </c:pt>
                <c:pt idx="1">
                  <c:v>Pthread_TDM</c:v>
                </c:pt>
                <c:pt idx="2">
                  <c:v>Sequential</c:v>
                </c:pt>
              </c:strCache>
            </c:strRef>
          </c:cat>
          <c:val>
            <c:numRef>
              <c:f>whiteBalance_noout!$A$53:$C$53</c:f>
              <c:numCache>
                <c:formatCode>General</c:formatCode>
                <c:ptCount val="3"/>
                <c:pt idx="0">
                  <c:v>4.673</c:v>
                </c:pt>
                <c:pt idx="1">
                  <c:v>4.1239999999999997</c:v>
                </c:pt>
                <c:pt idx="2">
                  <c:v>8.245000000000001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B0-4890-BC44-5703E56342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85146111"/>
        <c:axId val="785147775"/>
      </c:barChart>
      <c:catAx>
        <c:axId val="7851461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147775"/>
        <c:crosses val="autoZero"/>
        <c:auto val="1"/>
        <c:lblAlgn val="ctr"/>
        <c:lblOffset val="100"/>
        <c:noMultiLvlLbl val="0"/>
      </c:catAx>
      <c:valAx>
        <c:axId val="7851477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146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White </a:t>
            </a:r>
            <a:r>
              <a:rPr lang="en-US" dirty="0" err="1"/>
              <a:t>Blance</a:t>
            </a:r>
            <a:r>
              <a:rPr lang="en-US" baseline="0" dirty="0"/>
              <a:t> (2 </a:t>
            </a:r>
            <a:r>
              <a:rPr lang="en-US" baseline="0" dirty="0" err="1"/>
              <a:t>vCores</a:t>
            </a:r>
            <a:r>
              <a:rPr lang="en-US" baseline="0" dirty="0"/>
              <a:t>, </a:t>
            </a:r>
            <a:r>
              <a:rPr lang="en-US" baseline="0" dirty="0" smtClean="0"/>
              <a:t>4 Threads, gcc5.2.0</a:t>
            </a:r>
            <a:r>
              <a:rPr lang="en-US" baseline="0" dirty="0"/>
              <a:t>, Ubuntu </a:t>
            </a:r>
            <a:r>
              <a:rPr lang="en-US" baseline="0" dirty="0" smtClean="0"/>
              <a:t>15.10)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whiteBalance_noout!$A$68:$C$68</c:f>
              <c:strCache>
                <c:ptCount val="3"/>
                <c:pt idx="0">
                  <c:v>OpenMP_TDM</c:v>
                </c:pt>
                <c:pt idx="1">
                  <c:v>Pthread_TDM</c:v>
                </c:pt>
                <c:pt idx="2">
                  <c:v>Sequential</c:v>
                </c:pt>
              </c:strCache>
            </c:strRef>
          </c:cat>
          <c:val>
            <c:numRef>
              <c:f>whiteBalance_noout!$A$69:$C$69</c:f>
              <c:numCache>
                <c:formatCode>General</c:formatCode>
                <c:ptCount val="3"/>
                <c:pt idx="0">
                  <c:v>9.141</c:v>
                </c:pt>
                <c:pt idx="1">
                  <c:v>11.016999999999999</c:v>
                </c:pt>
                <c:pt idx="2">
                  <c:v>14.941000000000001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4C-40B1-99FF-3917A73101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86069135"/>
        <c:axId val="786071631"/>
      </c:barChart>
      <c:catAx>
        <c:axId val="7860691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071631"/>
        <c:crosses val="autoZero"/>
        <c:auto val="1"/>
        <c:lblAlgn val="ctr"/>
        <c:lblOffset val="100"/>
        <c:noMultiLvlLbl val="0"/>
      </c:catAx>
      <c:valAx>
        <c:axId val="7860716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069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White Balance (i7-3770,</a:t>
            </a:r>
            <a:r>
              <a:rPr lang="en-US" baseline="0"/>
              <a:t> 8 Threads, Cygwin-gcc 5.2.0, Win10)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whiteBalance_noout!$A$81:$C$81</c:f>
              <c:strCache>
                <c:ptCount val="3"/>
                <c:pt idx="0">
                  <c:v>OpenMP_TDM</c:v>
                </c:pt>
                <c:pt idx="1">
                  <c:v>Pthread_TDM</c:v>
                </c:pt>
                <c:pt idx="2">
                  <c:v>Sequential</c:v>
                </c:pt>
              </c:strCache>
            </c:strRef>
          </c:cat>
          <c:val>
            <c:numRef>
              <c:f>whiteBalance_noout!$A$82:$C$82</c:f>
              <c:numCache>
                <c:formatCode>General</c:formatCode>
                <c:ptCount val="3"/>
                <c:pt idx="0">
                  <c:v>2.8070000000000004</c:v>
                </c:pt>
                <c:pt idx="1">
                  <c:v>2.8780000000000001</c:v>
                </c:pt>
                <c:pt idx="2">
                  <c:v>8.9990000000000006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F2-4911-93B4-80F0E19D8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25264863"/>
        <c:axId val="823705567"/>
      </c:barChart>
      <c:catAx>
        <c:axId val="8252648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3705567"/>
        <c:crosses val="autoZero"/>
        <c:auto val="1"/>
        <c:lblAlgn val="ctr"/>
        <c:lblOffset val="100"/>
        <c:noMultiLvlLbl val="0"/>
      </c:catAx>
      <c:valAx>
        <c:axId val="823705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264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White Balance </a:t>
            </a:r>
            <a:r>
              <a:rPr lang="en-US" dirty="0" smtClean="0"/>
              <a:t>Output (</a:t>
            </a:r>
            <a:r>
              <a:rPr lang="en-US" dirty="0"/>
              <a:t>i7-3770, 8 Threads, VS12, Win10)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whiteBalance!$A$1:$F$1</c:f>
              <c:strCache>
                <c:ptCount val="6"/>
                <c:pt idx="0">
                  <c:v>Task Parallel</c:v>
                </c:pt>
                <c:pt idx="1">
                  <c:v>CUDA_TDM</c:v>
                </c:pt>
                <c:pt idx="2">
                  <c:v>CUDA</c:v>
                </c:pt>
                <c:pt idx="3">
                  <c:v>OpenMP_TDM</c:v>
                </c:pt>
                <c:pt idx="4">
                  <c:v>Pthread_TDM</c:v>
                </c:pt>
                <c:pt idx="5">
                  <c:v>Sequential</c:v>
                </c:pt>
              </c:strCache>
            </c:strRef>
          </c:cat>
          <c:val>
            <c:numRef>
              <c:f>whiteBalance!$A$2:$F$2</c:f>
              <c:numCache>
                <c:formatCode>General</c:formatCode>
                <c:ptCount val="6"/>
                <c:pt idx="0">
                  <c:v>24.565000000000001</c:v>
                </c:pt>
                <c:pt idx="1">
                  <c:v>43.442999999999998</c:v>
                </c:pt>
                <c:pt idx="2">
                  <c:v>34.246000000000002</c:v>
                </c:pt>
                <c:pt idx="3">
                  <c:v>26.276</c:v>
                </c:pt>
                <c:pt idx="4">
                  <c:v>26.472000000000001</c:v>
                </c:pt>
                <c:pt idx="5">
                  <c:v>31.893000000000001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22-4F9A-AA61-BF3DAAED0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40256911"/>
        <c:axId val="940244431"/>
      </c:barChart>
      <c:catAx>
        <c:axId val="9402569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244431"/>
        <c:crosses val="autoZero"/>
        <c:auto val="1"/>
        <c:lblAlgn val="ctr"/>
        <c:lblOffset val="100"/>
        <c:noMultiLvlLbl val="0"/>
      </c:catAx>
      <c:valAx>
        <c:axId val="940244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256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E5B589-97BF-47D8-8A22-457398FE1630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CC2601-F714-4694-A9BA-B0C9CE04108F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621CE678-78FC-4300-BE16-BE889FBE7968}" type="parTrans" cxnId="{815E9F66-A7FC-457C-B612-05A870C6BE70}">
      <dgm:prSet/>
      <dgm:spPr/>
      <dgm:t>
        <a:bodyPr/>
        <a:lstStyle/>
        <a:p>
          <a:endParaRPr lang="en-US"/>
        </a:p>
      </dgm:t>
    </dgm:pt>
    <dgm:pt modelId="{4345690B-17F8-4AE0-894F-6398B041A00C}" type="sibTrans" cxnId="{815E9F66-A7FC-457C-B612-05A870C6BE70}">
      <dgm:prSet/>
      <dgm:spPr/>
      <dgm:t>
        <a:bodyPr/>
        <a:lstStyle/>
        <a:p>
          <a:endParaRPr lang="en-US"/>
        </a:p>
      </dgm:t>
    </dgm:pt>
    <dgm:pt modelId="{0046808D-67E8-406F-8CEA-30AAD350096C}">
      <dgm:prSet phldrT="[Text]"/>
      <dgm:spPr/>
      <dgm:t>
        <a:bodyPr/>
        <a:lstStyle/>
        <a:p>
          <a:r>
            <a:rPr lang="en-US" dirty="0" smtClean="0"/>
            <a:t>Decode input video</a:t>
          </a:r>
          <a:endParaRPr lang="en-US" dirty="0"/>
        </a:p>
      </dgm:t>
    </dgm:pt>
    <dgm:pt modelId="{EBBF68F5-328A-4250-B032-7C22C1E75310}" type="parTrans" cxnId="{4C159F08-229F-4574-BEAD-B1E36AE1D720}">
      <dgm:prSet/>
      <dgm:spPr/>
      <dgm:t>
        <a:bodyPr/>
        <a:lstStyle/>
        <a:p>
          <a:endParaRPr lang="en-US"/>
        </a:p>
      </dgm:t>
    </dgm:pt>
    <dgm:pt modelId="{5E53F1B4-FDAD-4495-AEFA-9BFF8AB7C1F8}" type="sibTrans" cxnId="{4C159F08-229F-4574-BEAD-B1E36AE1D720}">
      <dgm:prSet/>
      <dgm:spPr/>
      <dgm:t>
        <a:bodyPr/>
        <a:lstStyle/>
        <a:p>
          <a:endParaRPr lang="en-US"/>
        </a:p>
      </dgm:t>
    </dgm:pt>
    <dgm:pt modelId="{28366BF4-64A5-4A73-9937-922F8D320932}">
      <dgm:prSet phldrT="[Text]"/>
      <dgm:spPr/>
      <dgm:t>
        <a:bodyPr/>
        <a:lstStyle/>
        <a:p>
          <a:r>
            <a:rPr lang="en-US" dirty="0" smtClean="0"/>
            <a:t>Calculate</a:t>
          </a:r>
          <a:endParaRPr lang="en-US" dirty="0"/>
        </a:p>
      </dgm:t>
    </dgm:pt>
    <dgm:pt modelId="{D941E38C-312A-48E8-8E0F-10C5738F47AD}" type="parTrans" cxnId="{23166108-F35F-4539-8B5A-52320550E50E}">
      <dgm:prSet/>
      <dgm:spPr/>
      <dgm:t>
        <a:bodyPr/>
        <a:lstStyle/>
        <a:p>
          <a:endParaRPr lang="en-US"/>
        </a:p>
      </dgm:t>
    </dgm:pt>
    <dgm:pt modelId="{E3EB31E6-7557-4CC5-9472-6585DB8017BD}" type="sibTrans" cxnId="{23166108-F35F-4539-8B5A-52320550E50E}">
      <dgm:prSet/>
      <dgm:spPr/>
      <dgm:t>
        <a:bodyPr/>
        <a:lstStyle/>
        <a:p>
          <a:endParaRPr lang="en-US"/>
        </a:p>
      </dgm:t>
    </dgm:pt>
    <dgm:pt modelId="{A57C8704-0D87-4690-A510-49654F0F9504}">
      <dgm:prSet phldrT="[Text]"/>
      <dgm:spPr/>
      <dgm:t>
        <a:bodyPr/>
        <a:lstStyle/>
        <a:p>
          <a:r>
            <a:rPr lang="en-US" dirty="0" smtClean="0"/>
            <a:t>White balance</a:t>
          </a:r>
          <a:endParaRPr lang="en-US" dirty="0"/>
        </a:p>
      </dgm:t>
    </dgm:pt>
    <dgm:pt modelId="{E00B5977-2534-4F9A-B568-9461B444D9E8}" type="parTrans" cxnId="{7767BF88-38CB-4631-89CA-E3AA19574249}">
      <dgm:prSet/>
      <dgm:spPr/>
      <dgm:t>
        <a:bodyPr/>
        <a:lstStyle/>
        <a:p>
          <a:endParaRPr lang="en-US"/>
        </a:p>
      </dgm:t>
    </dgm:pt>
    <dgm:pt modelId="{229B370D-8E86-4012-BBE8-5732409FF7A9}" type="sibTrans" cxnId="{7767BF88-38CB-4631-89CA-E3AA19574249}">
      <dgm:prSet/>
      <dgm:spPr/>
      <dgm:t>
        <a:bodyPr/>
        <a:lstStyle/>
        <a:p>
          <a:endParaRPr lang="en-US"/>
        </a:p>
      </dgm:t>
    </dgm:pt>
    <dgm:pt modelId="{9CF1C6AA-4042-459C-AC88-CF33D0141A68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7A1A51B7-0B61-475E-A7E7-0A7B62DC0386}" type="parTrans" cxnId="{ABD9A8C3-5D20-48F2-9F05-2675A3BC53E6}">
      <dgm:prSet/>
      <dgm:spPr/>
      <dgm:t>
        <a:bodyPr/>
        <a:lstStyle/>
        <a:p>
          <a:endParaRPr lang="en-US"/>
        </a:p>
      </dgm:t>
    </dgm:pt>
    <dgm:pt modelId="{707BF31B-EAF6-441D-AD66-C299235B2778}" type="sibTrans" cxnId="{ABD9A8C3-5D20-48F2-9F05-2675A3BC53E6}">
      <dgm:prSet/>
      <dgm:spPr/>
      <dgm:t>
        <a:bodyPr/>
        <a:lstStyle/>
        <a:p>
          <a:endParaRPr lang="en-US"/>
        </a:p>
      </dgm:t>
    </dgm:pt>
    <dgm:pt modelId="{F981C8F4-B142-4BC7-B075-36A37F67F795}">
      <dgm:prSet phldrT="[Text]"/>
      <dgm:spPr/>
      <dgm:t>
        <a:bodyPr/>
        <a:lstStyle/>
        <a:p>
          <a:r>
            <a:rPr lang="en-US" dirty="0" smtClean="0"/>
            <a:t>Encode processed video</a:t>
          </a:r>
          <a:endParaRPr lang="en-US" dirty="0"/>
        </a:p>
      </dgm:t>
    </dgm:pt>
    <dgm:pt modelId="{9596BABA-FE21-4BDC-809B-7C404C4F2635}" type="parTrans" cxnId="{3FA65F44-AF8C-4208-A1A4-7456A6A5E33A}">
      <dgm:prSet/>
      <dgm:spPr/>
      <dgm:t>
        <a:bodyPr/>
        <a:lstStyle/>
        <a:p>
          <a:endParaRPr lang="en-US"/>
        </a:p>
      </dgm:t>
    </dgm:pt>
    <dgm:pt modelId="{0292E716-0363-492D-9FC1-292A566BB27F}" type="sibTrans" cxnId="{3FA65F44-AF8C-4208-A1A4-7456A6A5E33A}">
      <dgm:prSet/>
      <dgm:spPr/>
      <dgm:t>
        <a:bodyPr/>
        <a:lstStyle/>
        <a:p>
          <a:endParaRPr lang="en-US"/>
        </a:p>
      </dgm:t>
    </dgm:pt>
    <dgm:pt modelId="{DD42DE5F-9ED9-480C-9A8E-8432CE80C42F}" type="pres">
      <dgm:prSet presAssocID="{42E5B589-97BF-47D8-8A22-457398FE163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E5F0D9E-0E30-41F3-A762-52F06EFB0280}" type="pres">
      <dgm:prSet presAssocID="{E7CC2601-F714-4694-A9BA-B0C9CE04108F}" presName="composite" presStyleCnt="0"/>
      <dgm:spPr/>
    </dgm:pt>
    <dgm:pt modelId="{6FA4E55A-0FAB-49EA-895A-621E558A94A7}" type="pres">
      <dgm:prSet presAssocID="{E7CC2601-F714-4694-A9BA-B0C9CE04108F}" presName="bentUpArrow1" presStyleLbl="alignImgPlace1" presStyleIdx="0" presStyleCnt="2"/>
      <dgm:spPr/>
    </dgm:pt>
    <dgm:pt modelId="{97FB816D-5FAF-46D1-B7C8-4102B3861DDA}" type="pres">
      <dgm:prSet presAssocID="{E7CC2601-F714-4694-A9BA-B0C9CE04108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AF6E3-58A3-4506-9FB0-130B0D585997}" type="pres">
      <dgm:prSet presAssocID="{E7CC2601-F714-4694-A9BA-B0C9CE04108F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3B38DC-09F3-410F-8141-FEBA8E784B04}" type="pres">
      <dgm:prSet presAssocID="{4345690B-17F8-4AE0-894F-6398B041A00C}" presName="sibTrans" presStyleCnt="0"/>
      <dgm:spPr/>
    </dgm:pt>
    <dgm:pt modelId="{ACB47F9D-3776-4406-BA1D-FF5B6A265867}" type="pres">
      <dgm:prSet presAssocID="{28366BF4-64A5-4A73-9937-922F8D320932}" presName="composite" presStyleCnt="0"/>
      <dgm:spPr/>
    </dgm:pt>
    <dgm:pt modelId="{22D03965-66C6-49D8-A44E-0D94B5F32609}" type="pres">
      <dgm:prSet presAssocID="{28366BF4-64A5-4A73-9937-922F8D320932}" presName="bentUpArrow1" presStyleLbl="alignImgPlace1" presStyleIdx="1" presStyleCnt="2"/>
      <dgm:spPr/>
    </dgm:pt>
    <dgm:pt modelId="{812C8135-CF74-4BD3-94D5-AFC8EE892057}" type="pres">
      <dgm:prSet presAssocID="{28366BF4-64A5-4A73-9937-922F8D32093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DFF71D-71AC-4E18-B2F9-80F9849F3CE9}" type="pres">
      <dgm:prSet presAssocID="{28366BF4-64A5-4A73-9937-922F8D32093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BB688B-EAA8-422A-AAE7-84FDAB6C8589}" type="pres">
      <dgm:prSet presAssocID="{E3EB31E6-7557-4CC5-9472-6585DB8017BD}" presName="sibTrans" presStyleCnt="0"/>
      <dgm:spPr/>
    </dgm:pt>
    <dgm:pt modelId="{40D75C78-78B3-4FD4-A174-DD4872CBF87C}" type="pres">
      <dgm:prSet presAssocID="{9CF1C6AA-4042-459C-AC88-CF33D0141A68}" presName="composite" presStyleCnt="0"/>
      <dgm:spPr/>
    </dgm:pt>
    <dgm:pt modelId="{3B801563-8C73-488D-A63F-D98C54E702EF}" type="pres">
      <dgm:prSet presAssocID="{9CF1C6AA-4042-459C-AC88-CF33D0141A6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13947-857D-44DD-9B27-4AB2A46939B8}" type="pres">
      <dgm:prSet presAssocID="{9CF1C6AA-4042-459C-AC88-CF33D0141A68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D9A8C3-5D20-48F2-9F05-2675A3BC53E6}" srcId="{42E5B589-97BF-47D8-8A22-457398FE1630}" destId="{9CF1C6AA-4042-459C-AC88-CF33D0141A68}" srcOrd="2" destOrd="0" parTransId="{7A1A51B7-0B61-475E-A7E7-0A7B62DC0386}" sibTransId="{707BF31B-EAF6-441D-AD66-C299235B2778}"/>
    <dgm:cxn modelId="{2864E9B0-1C14-4710-A15D-EC15C569C1D5}" type="presOf" srcId="{28366BF4-64A5-4A73-9937-922F8D320932}" destId="{812C8135-CF74-4BD3-94D5-AFC8EE892057}" srcOrd="0" destOrd="0" presId="urn:microsoft.com/office/officeart/2005/8/layout/StepDownProcess"/>
    <dgm:cxn modelId="{23166108-F35F-4539-8B5A-52320550E50E}" srcId="{42E5B589-97BF-47D8-8A22-457398FE1630}" destId="{28366BF4-64A5-4A73-9937-922F8D320932}" srcOrd="1" destOrd="0" parTransId="{D941E38C-312A-48E8-8E0F-10C5738F47AD}" sibTransId="{E3EB31E6-7557-4CC5-9472-6585DB8017BD}"/>
    <dgm:cxn modelId="{0CD381AB-4840-41A0-AA73-E37B26036AE9}" type="presOf" srcId="{0046808D-67E8-406F-8CEA-30AAD350096C}" destId="{48FAF6E3-58A3-4506-9FB0-130B0D585997}" srcOrd="0" destOrd="0" presId="urn:microsoft.com/office/officeart/2005/8/layout/StepDownProcess"/>
    <dgm:cxn modelId="{7E340D48-1AA7-4C59-A26F-561429109E10}" type="presOf" srcId="{A57C8704-0D87-4690-A510-49654F0F9504}" destId="{35DFF71D-71AC-4E18-B2F9-80F9849F3CE9}" srcOrd="0" destOrd="0" presId="urn:microsoft.com/office/officeart/2005/8/layout/StepDownProcess"/>
    <dgm:cxn modelId="{4C159F08-229F-4574-BEAD-B1E36AE1D720}" srcId="{E7CC2601-F714-4694-A9BA-B0C9CE04108F}" destId="{0046808D-67E8-406F-8CEA-30AAD350096C}" srcOrd="0" destOrd="0" parTransId="{EBBF68F5-328A-4250-B032-7C22C1E75310}" sibTransId="{5E53F1B4-FDAD-4495-AEFA-9BFF8AB7C1F8}"/>
    <dgm:cxn modelId="{815E9F66-A7FC-457C-B612-05A870C6BE70}" srcId="{42E5B589-97BF-47D8-8A22-457398FE1630}" destId="{E7CC2601-F714-4694-A9BA-B0C9CE04108F}" srcOrd="0" destOrd="0" parTransId="{621CE678-78FC-4300-BE16-BE889FBE7968}" sibTransId="{4345690B-17F8-4AE0-894F-6398B041A00C}"/>
    <dgm:cxn modelId="{7767BF88-38CB-4631-89CA-E3AA19574249}" srcId="{28366BF4-64A5-4A73-9937-922F8D320932}" destId="{A57C8704-0D87-4690-A510-49654F0F9504}" srcOrd="0" destOrd="0" parTransId="{E00B5977-2534-4F9A-B568-9461B444D9E8}" sibTransId="{229B370D-8E86-4012-BBE8-5732409FF7A9}"/>
    <dgm:cxn modelId="{703DEB24-183D-4008-BE28-5DBD5EF7113F}" type="presOf" srcId="{42E5B589-97BF-47D8-8A22-457398FE1630}" destId="{DD42DE5F-9ED9-480C-9A8E-8432CE80C42F}" srcOrd="0" destOrd="0" presId="urn:microsoft.com/office/officeart/2005/8/layout/StepDownProcess"/>
    <dgm:cxn modelId="{56FA7B36-6C65-4D47-8A14-744F403EC638}" type="presOf" srcId="{E7CC2601-F714-4694-A9BA-B0C9CE04108F}" destId="{97FB816D-5FAF-46D1-B7C8-4102B3861DDA}" srcOrd="0" destOrd="0" presId="urn:microsoft.com/office/officeart/2005/8/layout/StepDownProcess"/>
    <dgm:cxn modelId="{9624B624-C357-4B8B-A650-9D6BADB71544}" type="presOf" srcId="{9CF1C6AA-4042-459C-AC88-CF33D0141A68}" destId="{3B801563-8C73-488D-A63F-D98C54E702EF}" srcOrd="0" destOrd="0" presId="urn:microsoft.com/office/officeart/2005/8/layout/StepDownProcess"/>
    <dgm:cxn modelId="{3FA65F44-AF8C-4208-A1A4-7456A6A5E33A}" srcId="{9CF1C6AA-4042-459C-AC88-CF33D0141A68}" destId="{F981C8F4-B142-4BC7-B075-36A37F67F795}" srcOrd="0" destOrd="0" parTransId="{9596BABA-FE21-4BDC-809B-7C404C4F2635}" sibTransId="{0292E716-0363-492D-9FC1-292A566BB27F}"/>
    <dgm:cxn modelId="{F1EE2D1E-6C85-4CA2-9C2C-43AFA7C988CA}" type="presOf" srcId="{F981C8F4-B142-4BC7-B075-36A37F67F795}" destId="{65113947-857D-44DD-9B27-4AB2A46939B8}" srcOrd="0" destOrd="0" presId="urn:microsoft.com/office/officeart/2005/8/layout/StepDownProcess"/>
    <dgm:cxn modelId="{362709D5-E31B-48B0-BBED-D111F0E5CB9E}" type="presParOf" srcId="{DD42DE5F-9ED9-480C-9A8E-8432CE80C42F}" destId="{2E5F0D9E-0E30-41F3-A762-52F06EFB0280}" srcOrd="0" destOrd="0" presId="urn:microsoft.com/office/officeart/2005/8/layout/StepDownProcess"/>
    <dgm:cxn modelId="{9745760A-0DC3-4156-AA24-9AB12FF0EA04}" type="presParOf" srcId="{2E5F0D9E-0E30-41F3-A762-52F06EFB0280}" destId="{6FA4E55A-0FAB-49EA-895A-621E558A94A7}" srcOrd="0" destOrd="0" presId="urn:microsoft.com/office/officeart/2005/8/layout/StepDownProcess"/>
    <dgm:cxn modelId="{B14E3B72-1EBF-4A46-BAE2-08CD77EDAE05}" type="presParOf" srcId="{2E5F0D9E-0E30-41F3-A762-52F06EFB0280}" destId="{97FB816D-5FAF-46D1-B7C8-4102B3861DDA}" srcOrd="1" destOrd="0" presId="urn:microsoft.com/office/officeart/2005/8/layout/StepDownProcess"/>
    <dgm:cxn modelId="{445F75EE-9386-4EFE-B4B9-959C503E6B5B}" type="presParOf" srcId="{2E5F0D9E-0E30-41F3-A762-52F06EFB0280}" destId="{48FAF6E3-58A3-4506-9FB0-130B0D585997}" srcOrd="2" destOrd="0" presId="urn:microsoft.com/office/officeart/2005/8/layout/StepDownProcess"/>
    <dgm:cxn modelId="{8F940EBB-7856-426B-AE38-30F2E963B438}" type="presParOf" srcId="{DD42DE5F-9ED9-480C-9A8E-8432CE80C42F}" destId="{3C3B38DC-09F3-410F-8141-FEBA8E784B04}" srcOrd="1" destOrd="0" presId="urn:microsoft.com/office/officeart/2005/8/layout/StepDownProcess"/>
    <dgm:cxn modelId="{953EA850-B730-4BD0-A950-F277392D4C97}" type="presParOf" srcId="{DD42DE5F-9ED9-480C-9A8E-8432CE80C42F}" destId="{ACB47F9D-3776-4406-BA1D-FF5B6A265867}" srcOrd="2" destOrd="0" presId="urn:microsoft.com/office/officeart/2005/8/layout/StepDownProcess"/>
    <dgm:cxn modelId="{77CDFB66-DE15-4F77-B971-5AC4E80677DF}" type="presParOf" srcId="{ACB47F9D-3776-4406-BA1D-FF5B6A265867}" destId="{22D03965-66C6-49D8-A44E-0D94B5F32609}" srcOrd="0" destOrd="0" presId="urn:microsoft.com/office/officeart/2005/8/layout/StepDownProcess"/>
    <dgm:cxn modelId="{8ACF1CBA-9F98-45F3-8933-42BBE0EEB54D}" type="presParOf" srcId="{ACB47F9D-3776-4406-BA1D-FF5B6A265867}" destId="{812C8135-CF74-4BD3-94D5-AFC8EE892057}" srcOrd="1" destOrd="0" presId="urn:microsoft.com/office/officeart/2005/8/layout/StepDownProcess"/>
    <dgm:cxn modelId="{4EBEB478-BC79-4608-B8BE-98F9C12BF7AC}" type="presParOf" srcId="{ACB47F9D-3776-4406-BA1D-FF5B6A265867}" destId="{35DFF71D-71AC-4E18-B2F9-80F9849F3CE9}" srcOrd="2" destOrd="0" presId="urn:microsoft.com/office/officeart/2005/8/layout/StepDownProcess"/>
    <dgm:cxn modelId="{F7E44639-8E73-4D22-9B72-09449530BAAB}" type="presParOf" srcId="{DD42DE5F-9ED9-480C-9A8E-8432CE80C42F}" destId="{82BB688B-EAA8-422A-AAE7-84FDAB6C8589}" srcOrd="3" destOrd="0" presId="urn:microsoft.com/office/officeart/2005/8/layout/StepDownProcess"/>
    <dgm:cxn modelId="{933A315F-7563-4EC4-ACC6-AED6EFDA885F}" type="presParOf" srcId="{DD42DE5F-9ED9-480C-9A8E-8432CE80C42F}" destId="{40D75C78-78B3-4FD4-A174-DD4872CBF87C}" srcOrd="4" destOrd="0" presId="urn:microsoft.com/office/officeart/2005/8/layout/StepDownProcess"/>
    <dgm:cxn modelId="{AE269832-0636-408F-A284-928E23615AD1}" type="presParOf" srcId="{40D75C78-78B3-4FD4-A174-DD4872CBF87C}" destId="{3B801563-8C73-488D-A63F-D98C54E702EF}" srcOrd="0" destOrd="0" presId="urn:microsoft.com/office/officeart/2005/8/layout/StepDownProcess"/>
    <dgm:cxn modelId="{09086D8F-BB07-4827-901A-F74097B9810B}" type="presParOf" srcId="{40D75C78-78B3-4FD4-A174-DD4872CBF87C}" destId="{65113947-857D-44DD-9B27-4AB2A46939B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4E55A-0FAB-49EA-895A-621E558A94A7}">
      <dsp:nvSpPr>
        <dsp:cNvPr id="0" name=""/>
        <dsp:cNvSpPr/>
      </dsp:nvSpPr>
      <dsp:spPr>
        <a:xfrm rot="5400000">
          <a:off x="1259791" y="1189230"/>
          <a:ext cx="1051772" cy="11974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B816D-5FAF-46D1-B7C8-4102B3861DDA}">
      <dsp:nvSpPr>
        <dsp:cNvPr id="0" name=""/>
        <dsp:cNvSpPr/>
      </dsp:nvSpPr>
      <dsp:spPr>
        <a:xfrm>
          <a:off x="981135" y="23320"/>
          <a:ext cx="1770565" cy="1239338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Input</a:t>
          </a:r>
          <a:endParaRPr lang="en-US" sz="2300" kern="1200" dirty="0"/>
        </a:p>
      </dsp:txBody>
      <dsp:txXfrm>
        <a:off x="1041645" y="83830"/>
        <a:ext cx="1649545" cy="1118318"/>
      </dsp:txXfrm>
    </dsp:sp>
    <dsp:sp modelId="{48FAF6E3-58A3-4506-9FB0-130B0D585997}">
      <dsp:nvSpPr>
        <dsp:cNvPr id="0" name=""/>
        <dsp:cNvSpPr/>
      </dsp:nvSpPr>
      <dsp:spPr>
        <a:xfrm>
          <a:off x="2751700" y="141519"/>
          <a:ext cx="1287740" cy="100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Decode input video</a:t>
          </a:r>
          <a:endParaRPr lang="en-US" sz="1700" kern="1200" dirty="0"/>
        </a:p>
      </dsp:txBody>
      <dsp:txXfrm>
        <a:off x="2751700" y="141519"/>
        <a:ext cx="1287740" cy="1001687"/>
      </dsp:txXfrm>
    </dsp:sp>
    <dsp:sp modelId="{22D03965-66C6-49D8-A44E-0D94B5F32609}">
      <dsp:nvSpPr>
        <dsp:cNvPr id="0" name=""/>
        <dsp:cNvSpPr/>
      </dsp:nvSpPr>
      <dsp:spPr>
        <a:xfrm rot="5400000">
          <a:off x="2727778" y="2581416"/>
          <a:ext cx="1051772" cy="11974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757558"/>
            <a:satOff val="36081"/>
            <a:lumOff val="112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2C8135-CF74-4BD3-94D5-AFC8EE892057}">
      <dsp:nvSpPr>
        <dsp:cNvPr id="0" name=""/>
        <dsp:cNvSpPr/>
      </dsp:nvSpPr>
      <dsp:spPr>
        <a:xfrm>
          <a:off x="2449122" y="1415505"/>
          <a:ext cx="1770565" cy="1239338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Calculate</a:t>
          </a:r>
          <a:endParaRPr lang="en-US" sz="2300" kern="1200" dirty="0"/>
        </a:p>
      </dsp:txBody>
      <dsp:txXfrm>
        <a:off x="2509632" y="1476015"/>
        <a:ext cx="1649545" cy="1118318"/>
      </dsp:txXfrm>
    </dsp:sp>
    <dsp:sp modelId="{35DFF71D-71AC-4E18-B2F9-80F9849F3CE9}">
      <dsp:nvSpPr>
        <dsp:cNvPr id="0" name=""/>
        <dsp:cNvSpPr/>
      </dsp:nvSpPr>
      <dsp:spPr>
        <a:xfrm>
          <a:off x="4219687" y="1533705"/>
          <a:ext cx="1287740" cy="100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White balance</a:t>
          </a:r>
          <a:endParaRPr lang="en-US" sz="1700" kern="1200" dirty="0"/>
        </a:p>
      </dsp:txBody>
      <dsp:txXfrm>
        <a:off x="4219687" y="1533705"/>
        <a:ext cx="1287740" cy="1001687"/>
      </dsp:txXfrm>
    </dsp:sp>
    <dsp:sp modelId="{3B801563-8C73-488D-A63F-D98C54E702EF}">
      <dsp:nvSpPr>
        <dsp:cNvPr id="0" name=""/>
        <dsp:cNvSpPr/>
      </dsp:nvSpPr>
      <dsp:spPr>
        <a:xfrm>
          <a:off x="3917108" y="2807691"/>
          <a:ext cx="1770565" cy="1239338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Output</a:t>
          </a:r>
          <a:endParaRPr lang="en-US" sz="2300" kern="1200" dirty="0"/>
        </a:p>
      </dsp:txBody>
      <dsp:txXfrm>
        <a:off x="3977618" y="2868201"/>
        <a:ext cx="1649545" cy="1118318"/>
      </dsp:txXfrm>
    </dsp:sp>
    <dsp:sp modelId="{65113947-857D-44DD-9B27-4AB2A46939B8}">
      <dsp:nvSpPr>
        <dsp:cNvPr id="0" name=""/>
        <dsp:cNvSpPr/>
      </dsp:nvSpPr>
      <dsp:spPr>
        <a:xfrm>
          <a:off x="5687673" y="2925890"/>
          <a:ext cx="1287740" cy="100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Encode processed video</a:t>
          </a:r>
          <a:endParaRPr lang="en-US" sz="1500" kern="1200" dirty="0"/>
        </a:p>
      </dsp:txBody>
      <dsp:txXfrm>
        <a:off x="5687673" y="2925890"/>
        <a:ext cx="1287740" cy="1001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5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1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0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0348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037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84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08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4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32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1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7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3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77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44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6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6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76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ie.ntu.edu.tw/~fuh/personal/ANovelAutomaticWhiteBalanceMethodforDigital.pdf" TargetMode="External"/><Relationship Id="rId2" Type="http://schemas.openxmlformats.org/officeDocument/2006/relationships/hyperlink" Target="http://web.stanford.edu/~sujason/ColorBalancing/grayworld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wen41200/fpga-computing" TargetMode="External"/><Relationship Id="rId2" Type="http://schemas.openxmlformats.org/officeDocument/2006/relationships/hyperlink" Target="https://github.com/sunset1995/parallel_analysi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Video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0"/>
            <a:ext cx="7315200" cy="1579879"/>
          </a:xfrm>
        </p:spPr>
        <p:txBody>
          <a:bodyPr>
            <a:normAutofit/>
          </a:bodyPr>
          <a:lstStyle/>
          <a:p>
            <a:r>
              <a:rPr lang="en-US" dirty="0" smtClean="0"/>
              <a:t>Group 9</a:t>
            </a:r>
            <a:br>
              <a:rPr lang="en-US" dirty="0" smtClean="0"/>
            </a:br>
            <a:r>
              <a:rPr lang="en-US" altLang="zh-TW" dirty="0" smtClean="0"/>
              <a:t>0113110</a:t>
            </a:r>
            <a:r>
              <a:rPr lang="zh-TW" altLang="en-US" dirty="0" smtClean="0"/>
              <a:t> 陳柏翰 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資工系 大三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0310511</a:t>
            </a:r>
            <a:r>
              <a:rPr lang="zh-TW" altLang="en-US" dirty="0" smtClean="0"/>
              <a:t> 孫　誠 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資工系 大二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0316213</a:t>
            </a:r>
            <a:r>
              <a:rPr lang="zh-TW" altLang="en-US" dirty="0"/>
              <a:t> 蒲郁</a:t>
            </a:r>
            <a:r>
              <a:rPr lang="zh-TW" altLang="en-US" dirty="0" smtClean="0"/>
              <a:t>文 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資工系 大二</a:t>
            </a:r>
            <a:r>
              <a:rPr lang="en-US" altLang="zh-TW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8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 Speedup</a:t>
            </a:r>
            <a:br>
              <a:rPr lang="en-US" dirty="0" smtClean="0"/>
            </a:br>
            <a:r>
              <a:rPr lang="en-US" dirty="0" smtClean="0"/>
              <a:t>on CPU!?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59"/>
            <a:ext cx="7955280" cy="4380807"/>
          </a:xfrm>
        </p:spPr>
        <p:txBody>
          <a:bodyPr>
            <a:normAutofit/>
          </a:bodyPr>
          <a:lstStyle/>
          <a:p>
            <a:r>
              <a:rPr lang="en-US" dirty="0" smtClean="0"/>
              <a:t>Can different platforms be the issue?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No</a:t>
            </a:r>
            <a:r>
              <a:rPr lang="en-US" dirty="0" smtClean="0"/>
              <a:t>, we’ve tested on Windows, Ubuntu, and </a:t>
            </a:r>
            <a:r>
              <a:rPr lang="en-US" dirty="0" err="1" smtClean="0"/>
              <a:t>MacOSX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Can optimization options be the issue?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No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Both -O0 and -O2 indicated that sequential is almost as efficient. We also tried –</a:t>
            </a:r>
            <a:r>
              <a:rPr lang="en-US" dirty="0" err="1" smtClean="0"/>
              <a:t>fno</a:t>
            </a:r>
            <a:r>
              <a:rPr lang="en-US" dirty="0" smtClean="0"/>
              <a:t>-reorder-blocks. </a:t>
            </a:r>
          </a:p>
          <a:p>
            <a:endParaRPr lang="en-US" dirty="0" smtClean="0"/>
          </a:p>
          <a:p>
            <a:r>
              <a:rPr lang="en-US" dirty="0" smtClean="0"/>
              <a:t>Can memory bandwidth be the issue?</a:t>
            </a:r>
          </a:p>
          <a:p>
            <a:r>
              <a:rPr lang="en-US" dirty="0" smtClean="0"/>
              <a:t>We thought so, but actually </a:t>
            </a:r>
            <a:r>
              <a:rPr lang="en-US" dirty="0" smtClean="0">
                <a:solidFill>
                  <a:schemeClr val="accent2"/>
                </a:solidFill>
              </a:rPr>
              <a:t>no</a:t>
            </a:r>
            <a:r>
              <a:rPr lang="en-US" dirty="0" smtClean="0"/>
              <a:t>, even though there’s a certain limit in place.</a:t>
            </a:r>
          </a:p>
        </p:txBody>
      </p:sp>
    </p:spTree>
    <p:extLst>
      <p:ext uri="{BB962C8B-B14F-4D97-AF65-F5344CB8AC3E}">
        <p14:creationId xmlns:p14="http://schemas.microsoft.com/office/powerpoint/2010/main" val="331408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pmbw</a:t>
            </a:r>
            <a:r>
              <a:rPr lang="en-US" dirty="0"/>
              <a:t> - Parallel Memory Bandwidth Benchmark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841" y="2057401"/>
            <a:ext cx="6577879" cy="46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0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pmbw</a:t>
            </a:r>
            <a:r>
              <a:rPr lang="en-US" dirty="0"/>
              <a:t> - Parallel Memory Bandwidth Benchmark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I/O </a:t>
            </a:r>
            <a:r>
              <a:rPr lang="en-US" dirty="0" smtClean="0"/>
              <a:t>is parallelizable</a:t>
            </a:r>
          </a:p>
          <a:p>
            <a:r>
              <a:rPr lang="en-US" dirty="0" smtClean="0"/>
              <a:t>Speedup is definitely possible</a:t>
            </a:r>
          </a:p>
          <a:p>
            <a:r>
              <a:rPr lang="en-US" dirty="0" smtClean="0"/>
              <a:t>The reason for no speedup seems to be </a:t>
            </a:r>
            <a:r>
              <a:rPr lang="en-US" dirty="0" smtClean="0">
                <a:solidFill>
                  <a:schemeClr val="accent2"/>
                </a:solidFill>
              </a:rPr>
              <a:t>Automatic Vectorization</a:t>
            </a:r>
            <a:r>
              <a:rPr lang="en-US" dirty="0" smtClean="0"/>
              <a:t> (by the compiler)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speedup for I/O or I/O bound applications is </a:t>
            </a:r>
            <a:r>
              <a:rPr lang="en-US" dirty="0" smtClean="0">
                <a:solidFill>
                  <a:schemeClr val="accent2"/>
                </a:solidFill>
              </a:rPr>
              <a:t>~3.1x</a:t>
            </a:r>
            <a:r>
              <a:rPr lang="en-US" dirty="0" smtClean="0"/>
              <a:t> maximum on the PC (i7, Win10)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~2x</a:t>
            </a:r>
            <a:r>
              <a:rPr lang="en-US" dirty="0" smtClean="0"/>
              <a:t> on NB1(i5, Ubuntu 14.04)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pmbw</a:t>
            </a:r>
            <a:r>
              <a:rPr lang="en-US" dirty="0"/>
              <a:t> - Parallel Memory Bandwidth Benchmark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79" y="2057401"/>
            <a:ext cx="6608617" cy="46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Balance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16" y="1781268"/>
            <a:ext cx="6936970" cy="47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183490"/>
              </p:ext>
            </p:extLst>
          </p:nvPr>
        </p:nvGraphicFramePr>
        <p:xfrm>
          <a:off x="593725" y="2193925"/>
          <a:ext cx="7956550" cy="4070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69501" y="2369456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Parallelizable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5914" y="3732090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Parallelizable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99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Top-level idea: make the averages of </a:t>
            </a:r>
            <a:r>
              <a:rPr lang="en-US" dirty="0" smtClean="0">
                <a:solidFill>
                  <a:schemeClr val="accent1"/>
                </a:solidFill>
              </a:rPr>
              <a:t>Red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4"/>
                </a:solidFill>
              </a:rPr>
              <a:t>Green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6"/>
                </a:solidFill>
              </a:rPr>
              <a:t>Blue</a:t>
            </a:r>
            <a:r>
              <a:rPr lang="en-US" dirty="0" smtClean="0"/>
              <a:t> values equal on an image</a:t>
            </a:r>
          </a:p>
          <a:p>
            <a:r>
              <a:rPr lang="en-US" dirty="0" smtClean="0"/>
              <a:t>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Calculate the averages of </a:t>
            </a:r>
            <a:r>
              <a:rPr lang="en-US" dirty="0" smtClean="0">
                <a:solidFill>
                  <a:schemeClr val="accent1"/>
                </a:solidFill>
              </a:rPr>
              <a:t>Red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4"/>
                </a:solidFill>
              </a:rPr>
              <a:t>Green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6"/>
                </a:solidFill>
              </a:rPr>
              <a:t>Blue</a:t>
            </a:r>
            <a:r>
              <a:rPr lang="en-US" dirty="0" smtClean="0"/>
              <a:t> values, as denoted by (</a:t>
            </a:r>
            <a:r>
              <a:rPr lang="en-US" dirty="0" err="1" smtClean="0">
                <a:solidFill>
                  <a:schemeClr val="accent1"/>
                </a:solidFill>
              </a:rPr>
              <a:t>AvgR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4"/>
                </a:solidFill>
              </a:rPr>
              <a:t>AvgG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6"/>
                </a:solidFill>
              </a:rPr>
              <a:t>AvgB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Green as reference, for each pixel,</a:t>
            </a:r>
            <a:br>
              <a:rPr lang="en-US" dirty="0" smtClean="0"/>
            </a:br>
            <a:r>
              <a:rPr lang="en-US" dirty="0" smtClean="0">
                <a:solidFill>
                  <a:schemeClr val="accent1"/>
                </a:solidFill>
              </a:rPr>
              <a:t>Red(new)</a:t>
            </a:r>
            <a:r>
              <a:rPr lang="en-US" dirty="0" smtClean="0"/>
              <a:t> = Red * </a:t>
            </a:r>
            <a:r>
              <a:rPr lang="en-US" dirty="0" err="1" smtClean="0">
                <a:solidFill>
                  <a:schemeClr val="accent4"/>
                </a:solidFill>
              </a:rPr>
              <a:t>AvgG</a:t>
            </a:r>
            <a:r>
              <a:rPr lang="en-US" dirty="0" smtClean="0"/>
              <a:t> / </a:t>
            </a:r>
            <a:r>
              <a:rPr lang="en-US" dirty="0" err="1" smtClean="0">
                <a:solidFill>
                  <a:schemeClr val="accent1"/>
                </a:solidFill>
              </a:rPr>
              <a:t>AvgR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/>
                </a:solidFill>
              </a:rPr>
              <a:t>Blue(new)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= Blue * </a:t>
            </a:r>
            <a:r>
              <a:rPr lang="en-US" dirty="0" err="1" smtClean="0">
                <a:solidFill>
                  <a:schemeClr val="accent4"/>
                </a:solidFill>
              </a:rPr>
              <a:t>AvgG</a:t>
            </a:r>
            <a:r>
              <a:rPr lang="en-US" dirty="0" smtClean="0"/>
              <a:t> / </a:t>
            </a:r>
            <a:r>
              <a:rPr lang="en-US" dirty="0" err="1" smtClean="0">
                <a:solidFill>
                  <a:schemeClr val="accent6"/>
                </a:solidFill>
              </a:rPr>
              <a:t>AvgB</a:t>
            </a:r>
            <a:endParaRPr lang="en-US" dirty="0">
              <a:solidFill>
                <a:schemeClr val="accent6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Red/Blue(new) &gt; 255 Then Red/Blue(new) = 255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5346" y="5754468"/>
            <a:ext cx="7560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Gray </a:t>
            </a:r>
            <a:r>
              <a:rPr lang="en-US" dirty="0" smtClean="0">
                <a:solidFill>
                  <a:schemeClr val="tx2"/>
                </a:solidFill>
              </a:rPr>
              <a:t>World Algorithm, from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http://web.stanford.edu/~sujason/ColorBalancing/grayworld.html</a:t>
            </a:r>
          </a:p>
        </p:txBody>
      </p:sp>
    </p:spTree>
    <p:extLst>
      <p:ext uri="{BB962C8B-B14F-4D97-AF65-F5344CB8AC3E}">
        <p14:creationId xmlns:p14="http://schemas.microsoft.com/office/powerpoint/2010/main" val="42525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1612669"/>
          </a:xfrm>
        </p:spPr>
        <p:txBody>
          <a:bodyPr/>
          <a:lstStyle/>
          <a:p>
            <a:r>
              <a:rPr lang="en-US" dirty="0" smtClean="0"/>
              <a:t>With scalability in mind and to prevent memory exhaustion,</a:t>
            </a:r>
          </a:p>
          <a:p>
            <a:r>
              <a:rPr lang="en-US" dirty="0" smtClean="0"/>
              <a:t>We divide the input video into chunks with each containing no more than 500 frames.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1084"/>
              </p:ext>
            </p:extLst>
          </p:nvPr>
        </p:nvGraphicFramePr>
        <p:xfrm>
          <a:off x="867285" y="4381269"/>
          <a:ext cx="70630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94">
                  <a:extLst>
                    <a:ext uri="{9D8B030D-6E8A-4147-A177-3AD203B41FA5}">
                      <a16:colId xmlns:a16="http://schemas.microsoft.com/office/drawing/2014/main" val="1129979992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3860696607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368218162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550219721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565286322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3405786629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3387552069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2996302721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1557741964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1095376792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1737037860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3683712208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2957561576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2841812317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285029476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3413601734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3282484145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3139841000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2510658131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4189477696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2759737545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1062321392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3143984021"/>
                    </a:ext>
                  </a:extLst>
                </a:gridCol>
                <a:gridCol w="294294">
                  <a:extLst>
                    <a:ext uri="{9D8B030D-6E8A-4147-A177-3AD203B41FA5}">
                      <a16:colId xmlns:a16="http://schemas.microsoft.com/office/drawing/2014/main" val="4112554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91839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>
            <a:off x="2914993" y="4006735"/>
            <a:ext cx="5550" cy="10723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79324" y="4006735"/>
            <a:ext cx="11088" cy="10723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049193" y="4006735"/>
            <a:ext cx="8312" cy="10723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14500" y="507907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Chunk1,</a:t>
            </a:r>
            <a:br>
              <a:rPr lang="en-US" dirty="0" smtClean="0"/>
            </a:br>
            <a:r>
              <a:rPr lang="en-US" dirty="0" smtClean="0"/>
              <a:t>Apply method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89919" y="507907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Chunk2,</a:t>
            </a:r>
            <a:br>
              <a:rPr lang="en-US" dirty="0" smtClean="0"/>
            </a:br>
            <a:r>
              <a:rPr lang="en-US" dirty="0" smtClean="0"/>
              <a:t>Apply method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59788" y="507907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Chunk3,</a:t>
            </a:r>
            <a:br>
              <a:rPr lang="en-US" dirty="0" smtClean="0"/>
            </a:br>
            <a:r>
              <a:rPr lang="en-US" dirty="0" smtClean="0"/>
              <a:t>Apply method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15793" y="507907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Chunk4,</a:t>
            </a:r>
            <a:br>
              <a:rPr lang="en-US" dirty="0" smtClean="0"/>
            </a:br>
            <a:r>
              <a:rPr lang="en-US" dirty="0" smtClean="0"/>
              <a:t>Apply method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60934" y="3873684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500max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0" name="Straight Arrow Connector 29"/>
          <p:cNvCxnSpPr>
            <a:endCxn id="28" idx="1"/>
          </p:cNvCxnSpPr>
          <p:nvPr/>
        </p:nvCxnSpPr>
        <p:spPr>
          <a:xfrm flipV="1">
            <a:off x="1007918" y="4058350"/>
            <a:ext cx="353016" cy="215608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8" idx="3"/>
          </p:cNvCxnSpPr>
          <p:nvPr/>
        </p:nvCxnSpPr>
        <p:spPr>
          <a:xfrm flipH="1" flipV="1">
            <a:off x="2414428" y="4058350"/>
            <a:ext cx="353016" cy="215608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08642" y="387744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500max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8" name="Straight Arrow Connector 37"/>
          <p:cNvCxnSpPr>
            <a:endCxn id="37" idx="1"/>
          </p:cNvCxnSpPr>
          <p:nvPr/>
        </p:nvCxnSpPr>
        <p:spPr>
          <a:xfrm flipV="1">
            <a:off x="3055626" y="4062106"/>
            <a:ext cx="353016" cy="215608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7" idx="3"/>
          </p:cNvCxnSpPr>
          <p:nvPr/>
        </p:nvCxnSpPr>
        <p:spPr>
          <a:xfrm flipH="1" flipV="1">
            <a:off x="4462136" y="4062106"/>
            <a:ext cx="353016" cy="215608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67423" y="3894112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500max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>
            <a:endCxn id="40" idx="1"/>
          </p:cNvCxnSpPr>
          <p:nvPr/>
        </p:nvCxnSpPr>
        <p:spPr>
          <a:xfrm flipV="1">
            <a:off x="5114407" y="4078778"/>
            <a:ext cx="353016" cy="215608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3"/>
          </p:cNvCxnSpPr>
          <p:nvPr/>
        </p:nvCxnSpPr>
        <p:spPr>
          <a:xfrm flipH="1" flipV="1">
            <a:off x="6520917" y="4078778"/>
            <a:ext cx="353016" cy="215608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Methods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86396"/>
              </p:ext>
            </p:extLst>
          </p:nvPr>
        </p:nvGraphicFramePr>
        <p:xfrm>
          <a:off x="2453640" y="281016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1993129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4514476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9708643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980989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4837164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8079606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849064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5550673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1560187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64489428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4277266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34566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58078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3303" y="2184073"/>
            <a:ext cx="8100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1. </a:t>
            </a:r>
            <a:r>
              <a:rPr lang="en-US" sz="2200" dirty="0" err="1" smtClean="0"/>
              <a:t>Pthread_TDM</a:t>
            </a:r>
            <a:r>
              <a:rPr lang="en-US" sz="2200" dirty="0"/>
              <a:t>: C++11 Thread and Divide </a:t>
            </a:r>
            <a:r>
              <a:rPr lang="en-US" sz="2200" dirty="0" smtClean="0"/>
              <a:t>video </a:t>
            </a:r>
            <a:r>
              <a:rPr lang="en-US" sz="2200" dirty="0"/>
              <a:t>by </a:t>
            </a:r>
            <a:r>
              <a:rPr lang="en-US" sz="2200" dirty="0" smtClean="0"/>
              <a:t>time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020423" y="2802313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Thread 1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65080"/>
              </p:ext>
            </p:extLst>
          </p:nvPr>
        </p:nvGraphicFramePr>
        <p:xfrm>
          <a:off x="2453651" y="439654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1993129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4514476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9708643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980989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4837164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8079606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849064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5550673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1560187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64489428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4277266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34566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8078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20429" y="397570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Thread 1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0421" y="4236647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Thread 2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0421" y="4541822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Thread 3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0421" y="486692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/>
                </a:solidFill>
              </a:rPr>
              <a:t>Thread 4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0753" y="3530087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Frame1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/>
          <p:cNvCxnSpPr>
            <a:endCxn id="13" idx="0"/>
          </p:cNvCxnSpPr>
          <p:nvPr/>
        </p:nvCxnSpPr>
        <p:spPr>
          <a:xfrm flipH="1">
            <a:off x="2343380" y="3275794"/>
            <a:ext cx="316693" cy="254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56916" y="3530087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Frame2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01692" y="3539626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Frame3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1" name="Straight Arrow Connector 20"/>
          <p:cNvCxnSpPr>
            <a:endCxn id="19" idx="0"/>
          </p:cNvCxnSpPr>
          <p:nvPr/>
        </p:nvCxnSpPr>
        <p:spPr>
          <a:xfrm>
            <a:off x="3188156" y="3272937"/>
            <a:ext cx="31387" cy="2571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0" idx="0"/>
          </p:cNvCxnSpPr>
          <p:nvPr/>
        </p:nvCxnSpPr>
        <p:spPr>
          <a:xfrm>
            <a:off x="3747020" y="3257341"/>
            <a:ext cx="317299" cy="28228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295472" y="3296425"/>
            <a:ext cx="509114" cy="2571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797788" y="3279358"/>
            <a:ext cx="509114" cy="2571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306902" y="3279358"/>
            <a:ext cx="509114" cy="2571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20935" y="3532505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Frame N … etc.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64404" y="5132547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Frame1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36" name="Straight Arrow Connector 35"/>
          <p:cNvCxnSpPr>
            <a:endCxn id="35" idx="0"/>
          </p:cNvCxnSpPr>
          <p:nvPr/>
        </p:nvCxnSpPr>
        <p:spPr>
          <a:xfrm flipH="1">
            <a:off x="2427031" y="4878254"/>
            <a:ext cx="316693" cy="254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40567" y="5132547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Frame2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85343" y="5142086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Frame3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39" name="Straight Arrow Connector 38"/>
          <p:cNvCxnSpPr>
            <a:endCxn id="37" idx="0"/>
          </p:cNvCxnSpPr>
          <p:nvPr/>
        </p:nvCxnSpPr>
        <p:spPr>
          <a:xfrm>
            <a:off x="3271807" y="4875397"/>
            <a:ext cx="31387" cy="2571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8" idx="0"/>
          </p:cNvCxnSpPr>
          <p:nvPr/>
        </p:nvCxnSpPr>
        <p:spPr>
          <a:xfrm>
            <a:off x="3830671" y="4859801"/>
            <a:ext cx="317299" cy="28228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379123" y="4898885"/>
            <a:ext cx="509114" cy="2571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881439" y="4881818"/>
            <a:ext cx="509114" cy="2571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390553" y="4881818"/>
            <a:ext cx="509114" cy="2571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04586" y="5134965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Frame N … etc.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3303" y="5767472"/>
            <a:ext cx="736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2. </a:t>
            </a:r>
            <a:r>
              <a:rPr lang="en-US" sz="2200" dirty="0" err="1" smtClean="0"/>
              <a:t>OpenMP_TDM</a:t>
            </a:r>
            <a:r>
              <a:rPr lang="en-US" sz="2200" dirty="0" smtClean="0"/>
              <a:t>: Same but with </a:t>
            </a:r>
            <a:r>
              <a:rPr lang="en-US" sz="2200" dirty="0" err="1" smtClean="0"/>
              <a:t>OpenMP</a:t>
            </a:r>
            <a:r>
              <a:rPr lang="en-US" sz="2200" dirty="0" smtClean="0"/>
              <a:t> as the API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8296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Methods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213933"/>
              </p:ext>
            </p:extLst>
          </p:nvPr>
        </p:nvGraphicFramePr>
        <p:xfrm>
          <a:off x="1057101" y="256866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1993129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4514476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9708643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980989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4837164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8079606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849064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5550673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1560187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64489428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4277266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34566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58078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6458" y="2057401"/>
            <a:ext cx="79864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3. CUDA: 1frame/iteration, Each thread processes 1 pixel </a:t>
            </a:r>
            <a:endParaRPr lang="en-US" sz="2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91942"/>
              </p:ext>
            </p:extLst>
          </p:nvPr>
        </p:nvGraphicFramePr>
        <p:xfrm>
          <a:off x="3208388" y="3377768"/>
          <a:ext cx="4367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706">
                  <a:extLst>
                    <a:ext uri="{9D8B030D-6E8A-4147-A177-3AD203B41FA5}">
                      <a16:colId xmlns:a16="http://schemas.microsoft.com/office/drawing/2014/main" val="1863094869"/>
                    </a:ext>
                  </a:extLst>
                </a:gridCol>
              </a:tblGrid>
              <a:tr h="20778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Blk3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948658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23241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909190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842989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20635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976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1200"/>
              </p:ext>
            </p:extLst>
          </p:nvPr>
        </p:nvGraphicFramePr>
        <p:xfrm>
          <a:off x="2520683" y="3377769"/>
          <a:ext cx="4367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706">
                  <a:extLst>
                    <a:ext uri="{9D8B030D-6E8A-4147-A177-3AD203B41FA5}">
                      <a16:colId xmlns:a16="http://schemas.microsoft.com/office/drawing/2014/main" val="1863094869"/>
                    </a:ext>
                  </a:extLst>
                </a:gridCol>
              </a:tblGrid>
              <a:tr h="21309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Blk2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948658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23241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909190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842989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20635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976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92622"/>
              </p:ext>
            </p:extLst>
          </p:nvPr>
        </p:nvGraphicFramePr>
        <p:xfrm>
          <a:off x="1832978" y="3379183"/>
          <a:ext cx="4367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706">
                  <a:extLst>
                    <a:ext uri="{9D8B030D-6E8A-4147-A177-3AD203B41FA5}">
                      <a16:colId xmlns:a16="http://schemas.microsoft.com/office/drawing/2014/main" val="1863094869"/>
                    </a:ext>
                  </a:extLst>
                </a:gridCol>
              </a:tblGrid>
              <a:tr h="18782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Blk1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948658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23241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909190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842989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20635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976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51811" y="4302899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1024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threads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/block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65952"/>
              </p:ext>
            </p:extLst>
          </p:nvPr>
        </p:nvGraphicFramePr>
        <p:xfrm>
          <a:off x="4677489" y="3377768"/>
          <a:ext cx="4367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706">
                  <a:extLst>
                    <a:ext uri="{9D8B030D-6E8A-4147-A177-3AD203B41FA5}">
                      <a16:colId xmlns:a16="http://schemas.microsoft.com/office/drawing/2014/main" val="1863094869"/>
                    </a:ext>
                  </a:extLst>
                </a:gridCol>
              </a:tblGrid>
              <a:tr h="20778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Blk6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948658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23241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909190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842989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20635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9768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73324"/>
              </p:ext>
            </p:extLst>
          </p:nvPr>
        </p:nvGraphicFramePr>
        <p:xfrm>
          <a:off x="4356583" y="3378568"/>
          <a:ext cx="4367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706">
                  <a:extLst>
                    <a:ext uri="{9D8B030D-6E8A-4147-A177-3AD203B41FA5}">
                      <a16:colId xmlns:a16="http://schemas.microsoft.com/office/drawing/2014/main" val="1863094869"/>
                    </a:ext>
                  </a:extLst>
                </a:gridCol>
              </a:tblGrid>
              <a:tr h="20778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Blk5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948658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23241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909190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842989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20635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976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459815"/>
              </p:ext>
            </p:extLst>
          </p:nvPr>
        </p:nvGraphicFramePr>
        <p:xfrm>
          <a:off x="4009700" y="3377768"/>
          <a:ext cx="4367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706">
                  <a:extLst>
                    <a:ext uri="{9D8B030D-6E8A-4147-A177-3AD203B41FA5}">
                      <a16:colId xmlns:a16="http://schemas.microsoft.com/office/drawing/2014/main" val="1863094869"/>
                    </a:ext>
                  </a:extLst>
                </a:gridCol>
              </a:tblGrid>
              <a:tr h="20778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Blk4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948658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23241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909190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842989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20635"/>
                  </a:ext>
                </a:extLst>
              </a:tr>
              <a:tr h="2817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9768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95815" y="410631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chemeClr val="accent1"/>
                </a:solidFill>
              </a:rPr>
              <a:t>●</a:t>
            </a:r>
            <a:r>
              <a:rPr lang="zh-TW" altLang="en-US" sz="1400" dirty="0">
                <a:solidFill>
                  <a:schemeClr val="accent1"/>
                </a:solidFill>
              </a:rPr>
              <a:t> </a:t>
            </a:r>
            <a:r>
              <a:rPr lang="zh-TW" altLang="en-US" sz="1400" dirty="0" smtClean="0">
                <a:solidFill>
                  <a:schemeClr val="accent1"/>
                </a:solidFill>
              </a:rPr>
              <a:t>●</a:t>
            </a:r>
            <a:r>
              <a:rPr lang="zh-TW" altLang="en-US" sz="1400" dirty="0">
                <a:solidFill>
                  <a:schemeClr val="accent1"/>
                </a:solidFill>
              </a:rPr>
              <a:t> </a:t>
            </a:r>
            <a:r>
              <a:rPr lang="zh-TW" altLang="en-US" sz="1400" dirty="0" smtClean="0">
                <a:solidFill>
                  <a:schemeClr val="accent1"/>
                </a:solidFill>
              </a:rPr>
              <a:t>●</a:t>
            </a:r>
            <a:r>
              <a:rPr lang="zh-TW" altLang="en-US" sz="1400" dirty="0">
                <a:solidFill>
                  <a:schemeClr val="accent1"/>
                </a:solidFill>
              </a:rPr>
              <a:t> 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249162" y="3377768"/>
                <a:ext cx="3133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accent1"/>
                            </a:solidFill>
                          </a:rPr>
                          <m:t>Rows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accent1"/>
                            </a:solidFill>
                          </a:rPr>
                          <m:t> ∗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accent1"/>
                            </a:solidFill>
                          </a:rPr>
                          <m:t>Cols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</a:rPr>
                          <m:t> / 1024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blocks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162" y="3377768"/>
                <a:ext cx="3133871" cy="369332"/>
              </a:xfrm>
              <a:prstGeom prst="rect">
                <a:avLst/>
              </a:prstGeom>
              <a:blipFill>
                <a:blip r:embed="rId2"/>
                <a:stretch>
                  <a:fillRect t="-8197" r="-155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wn Arrow 18"/>
          <p:cNvSpPr/>
          <p:nvPr/>
        </p:nvSpPr>
        <p:spPr>
          <a:xfrm rot="221977">
            <a:off x="946001" y="3077804"/>
            <a:ext cx="260751" cy="703128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6910636">
            <a:off x="1786192" y="2800140"/>
            <a:ext cx="260751" cy="703128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56458" y="568513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 CUDA_TDM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836949"/>
              </p:ext>
            </p:extLst>
          </p:nvPr>
        </p:nvGraphicFramePr>
        <p:xfrm>
          <a:off x="2686407" y="5774683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1993129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4514476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9708643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980989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4837164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8079606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849064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5550673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1560187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64489428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4277266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34566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80788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975814" y="623030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Block1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1565" y="622589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Block 2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28557" y="622589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Block 3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25549" y="622589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/>
                </a:solidFill>
              </a:rPr>
              <a:t>Block 4</a:t>
            </a:r>
            <a:endParaRPr 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2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we initially intended to do: Face tracking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988" y="4219244"/>
            <a:ext cx="2493587" cy="2044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76" y="2830284"/>
            <a:ext cx="1354514" cy="690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58" y="4452431"/>
            <a:ext cx="1135717" cy="1811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6" y="4304620"/>
            <a:ext cx="1181202" cy="189614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571105" y="3739613"/>
            <a:ext cx="457743" cy="71281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00407" y="3659959"/>
            <a:ext cx="366248" cy="79247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83111" y="3929211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accent2"/>
                </a:solidFill>
              </a:rPr>
              <a:t>Track</a:t>
            </a:r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39377" y="5556576"/>
            <a:ext cx="1287731" cy="9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84971" y="506802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 API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744682" y="3251535"/>
            <a:ext cx="3033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1280*720 @30fps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50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Methods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578" y="1841957"/>
            <a:ext cx="84417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5. Task parallel: Extended from </a:t>
            </a:r>
            <a:r>
              <a:rPr lang="en-US" sz="2200" dirty="0" err="1" smtClean="0"/>
              <a:t>Pthread_TDM</a:t>
            </a:r>
            <a:r>
              <a:rPr lang="en-US" sz="2200" dirty="0" smtClean="0"/>
              <a:t> (divide by time).</a:t>
            </a:r>
            <a:br>
              <a:rPr lang="en-US" sz="2200" dirty="0" smtClean="0"/>
            </a:br>
            <a:r>
              <a:rPr lang="en-US" sz="2200" dirty="0" smtClean="0"/>
              <a:t>Rather than waiting for Input and Calculate to finish,</a:t>
            </a:r>
            <a:br>
              <a:rPr lang="en-US" sz="2200" dirty="0" smtClean="0"/>
            </a:br>
            <a:r>
              <a:rPr lang="en-US" sz="2200" dirty="0" smtClean="0"/>
              <a:t>Create a separate thread specifically for output. </a:t>
            </a:r>
            <a:endParaRPr lang="en-US" sz="2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53737"/>
              </p:ext>
            </p:extLst>
          </p:nvPr>
        </p:nvGraphicFramePr>
        <p:xfrm>
          <a:off x="2171700" y="3362333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1993129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4514476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9708643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980989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4837164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8079606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849064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5550673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1560187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64489428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4277266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34566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8078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31767" y="3224587"/>
            <a:ext cx="129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&amp;</a:t>
            </a:r>
            <a:br>
              <a:rPr lang="en-US" dirty="0" smtClean="0"/>
            </a:br>
            <a:r>
              <a:rPr lang="en-US" dirty="0" smtClean="0"/>
              <a:t>Calculate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3578" y="466386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Mutex</a:t>
            </a:r>
            <a:r>
              <a:rPr lang="en-US" dirty="0" smtClean="0"/>
              <a:t> locks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94666"/>
              </p:ext>
            </p:extLst>
          </p:nvPr>
        </p:nvGraphicFramePr>
        <p:xfrm>
          <a:off x="2171694" y="4678210"/>
          <a:ext cx="60960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1">
                  <a:extLst>
                    <a:ext uri="{9D8B030D-6E8A-4147-A177-3AD203B41FA5}">
                      <a16:colId xmlns:a16="http://schemas.microsoft.com/office/drawing/2014/main" val="4221695157"/>
                    </a:ext>
                  </a:extLst>
                </a:gridCol>
                <a:gridCol w="508001">
                  <a:extLst>
                    <a:ext uri="{9D8B030D-6E8A-4147-A177-3AD203B41FA5}">
                      <a16:colId xmlns:a16="http://schemas.microsoft.com/office/drawing/2014/main" val="3733951978"/>
                    </a:ext>
                  </a:extLst>
                </a:gridCol>
                <a:gridCol w="508001">
                  <a:extLst>
                    <a:ext uri="{9D8B030D-6E8A-4147-A177-3AD203B41FA5}">
                      <a16:colId xmlns:a16="http://schemas.microsoft.com/office/drawing/2014/main" val="514723594"/>
                    </a:ext>
                  </a:extLst>
                </a:gridCol>
                <a:gridCol w="508001">
                  <a:extLst>
                    <a:ext uri="{9D8B030D-6E8A-4147-A177-3AD203B41FA5}">
                      <a16:colId xmlns:a16="http://schemas.microsoft.com/office/drawing/2014/main" val="15604500"/>
                    </a:ext>
                  </a:extLst>
                </a:gridCol>
                <a:gridCol w="508001">
                  <a:extLst>
                    <a:ext uri="{9D8B030D-6E8A-4147-A177-3AD203B41FA5}">
                      <a16:colId xmlns:a16="http://schemas.microsoft.com/office/drawing/2014/main" val="1430135639"/>
                    </a:ext>
                  </a:extLst>
                </a:gridCol>
                <a:gridCol w="508001">
                  <a:extLst>
                    <a:ext uri="{9D8B030D-6E8A-4147-A177-3AD203B41FA5}">
                      <a16:colId xmlns:a16="http://schemas.microsoft.com/office/drawing/2014/main" val="3053070209"/>
                    </a:ext>
                  </a:extLst>
                </a:gridCol>
                <a:gridCol w="508001">
                  <a:extLst>
                    <a:ext uri="{9D8B030D-6E8A-4147-A177-3AD203B41FA5}">
                      <a16:colId xmlns:a16="http://schemas.microsoft.com/office/drawing/2014/main" val="857567034"/>
                    </a:ext>
                  </a:extLst>
                </a:gridCol>
                <a:gridCol w="508001">
                  <a:extLst>
                    <a:ext uri="{9D8B030D-6E8A-4147-A177-3AD203B41FA5}">
                      <a16:colId xmlns:a16="http://schemas.microsoft.com/office/drawing/2014/main" val="2254026032"/>
                    </a:ext>
                  </a:extLst>
                </a:gridCol>
                <a:gridCol w="508001">
                  <a:extLst>
                    <a:ext uri="{9D8B030D-6E8A-4147-A177-3AD203B41FA5}">
                      <a16:colId xmlns:a16="http://schemas.microsoft.com/office/drawing/2014/main" val="1554238928"/>
                    </a:ext>
                  </a:extLst>
                </a:gridCol>
                <a:gridCol w="508001">
                  <a:extLst>
                    <a:ext uri="{9D8B030D-6E8A-4147-A177-3AD203B41FA5}">
                      <a16:colId xmlns:a16="http://schemas.microsoft.com/office/drawing/2014/main" val="4250140597"/>
                    </a:ext>
                  </a:extLst>
                </a:gridCol>
                <a:gridCol w="508001">
                  <a:extLst>
                    <a:ext uri="{9D8B030D-6E8A-4147-A177-3AD203B41FA5}">
                      <a16:colId xmlns:a16="http://schemas.microsoft.com/office/drawing/2014/main" val="3414320565"/>
                    </a:ext>
                  </a:extLst>
                </a:gridCol>
                <a:gridCol w="508001">
                  <a:extLst>
                    <a:ext uri="{9D8B030D-6E8A-4147-A177-3AD203B41FA5}">
                      <a16:colId xmlns:a16="http://schemas.microsoft.com/office/drawing/2014/main" val="3024061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691119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514705" y="3920311"/>
            <a:ext cx="1" cy="56856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985163" y="3920311"/>
            <a:ext cx="1" cy="56856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49915" y="3889976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Finished,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unlock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79458" y="3880090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Finished,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unlock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204411"/>
              </p:ext>
            </p:extLst>
          </p:nvPr>
        </p:nvGraphicFramePr>
        <p:xfrm>
          <a:off x="2171700" y="5979187"/>
          <a:ext cx="6096000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76861158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2211642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22932083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8898402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88511714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82786846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6281663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1626501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06933588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45388463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96937295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8183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044721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31767" y="5933155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447310" y="5212080"/>
            <a:ext cx="8312" cy="656705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05429" y="5329452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Attempts to acquire lock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8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assume we don’t need to output (encode).</a:t>
            </a:r>
            <a:br>
              <a:rPr lang="en-US" dirty="0" smtClean="0"/>
            </a:br>
            <a:r>
              <a:rPr lang="en-US" dirty="0" smtClean="0"/>
              <a:t>Perhaps we would like it as a module</a:t>
            </a:r>
          </a:p>
          <a:p>
            <a:r>
              <a:rPr lang="en-US" dirty="0"/>
              <a:t>Data: 1280 * 720, </a:t>
            </a:r>
            <a:r>
              <a:rPr lang="en-US" dirty="0" smtClean="0"/>
              <a:t>1422Frames </a:t>
            </a:r>
            <a:r>
              <a:rPr lang="en-US" dirty="0"/>
              <a:t>(</a:t>
            </a:r>
            <a:r>
              <a:rPr lang="en-US" dirty="0" smtClean="0"/>
              <a:t>AVI)</a:t>
            </a:r>
          </a:p>
          <a:p>
            <a:r>
              <a:rPr lang="en-US" dirty="0" smtClean="0"/>
              <a:t>Environment:  i7-3770(4C8T), </a:t>
            </a:r>
            <a:r>
              <a:rPr lang="en-US" dirty="0" smtClean="0">
                <a:solidFill>
                  <a:schemeClr val="accent2"/>
                </a:solidFill>
              </a:rPr>
              <a:t>2 Threads</a:t>
            </a:r>
            <a:r>
              <a:rPr lang="en-US" dirty="0" smtClean="0"/>
              <a:t>, VS12, Win10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795574"/>
              </p:ext>
            </p:extLst>
          </p:nvPr>
        </p:nvGraphicFramePr>
        <p:xfrm>
          <a:off x="3644266" y="3786187"/>
          <a:ext cx="4905374" cy="294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665839" y="4713317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~1.69x Speedup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5838" y="521980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~1.77x Speedup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66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Threads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5585" y="279018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~2.49x Speed up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5584" y="316987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~2.56x Speed up</a:t>
            </a:r>
            <a:endParaRPr 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859935"/>
              </p:ext>
            </p:extLst>
          </p:nvPr>
        </p:nvGraphicFramePr>
        <p:xfrm>
          <a:off x="3419734" y="1661471"/>
          <a:ext cx="4848226" cy="2257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562201" y="1503384"/>
            <a:ext cx="22990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4 Threads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4253791"/>
              </p:ext>
            </p:extLst>
          </p:nvPr>
        </p:nvGraphicFramePr>
        <p:xfrm>
          <a:off x="3429260" y="4000794"/>
          <a:ext cx="4838700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85110" y="516284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~3.02x Speed up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5110" y="553217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~3.00x Speed up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2201" y="3856507"/>
            <a:ext cx="22990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8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Threads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85110" y="6279136"/>
            <a:ext cx="602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~3x matches with the memory bandwidth test result!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Graphic spid="8" grpId="0">
        <p:bldAsOne/>
      </p:bldGraphic>
      <p:bldP spid="9" grpId="0"/>
      <p:bldGraphic spid="10" grpId="0">
        <p:bldAsOne/>
      </p:bldGraphic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Platforms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5390" y="1924397"/>
            <a:ext cx="861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NB1: i5-4260H(2C4T</a:t>
            </a:r>
            <a:r>
              <a:rPr lang="en-US" sz="2400" dirty="0"/>
              <a:t>), 2~4 Threads, </a:t>
            </a:r>
            <a:r>
              <a:rPr lang="en-US" sz="2400" dirty="0" err="1" smtClean="0"/>
              <a:t>gcc</a:t>
            </a:r>
            <a:r>
              <a:rPr lang="en-US" sz="2400" dirty="0" smtClean="0"/>
              <a:t> 4.8.4, Ubuntu </a:t>
            </a:r>
            <a:r>
              <a:rPr lang="en-US" sz="2200" dirty="0" smtClean="0"/>
              <a:t>14.04</a:t>
            </a:r>
            <a:endParaRPr lang="en-US" sz="24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062480"/>
              </p:ext>
            </p:extLst>
          </p:nvPr>
        </p:nvGraphicFramePr>
        <p:xfrm>
          <a:off x="3831821" y="2353120"/>
          <a:ext cx="4838700" cy="230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53394" y="3387588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~2.00x Speedup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3394" y="390477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~1.76x Speedup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886" y="46581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VPS (2 </a:t>
            </a:r>
            <a:r>
              <a:rPr lang="en-US" dirty="0" err="1" smtClean="0"/>
              <a:t>vCores</a:t>
            </a:r>
            <a:r>
              <a:rPr lang="en-US" dirty="0"/>
              <a:t>)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8691669"/>
              </p:ext>
            </p:extLst>
          </p:nvPr>
        </p:nvGraphicFramePr>
        <p:xfrm>
          <a:off x="555619" y="4949865"/>
          <a:ext cx="4267200" cy="1685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2150984"/>
              </p:ext>
            </p:extLst>
          </p:nvPr>
        </p:nvGraphicFramePr>
        <p:xfrm>
          <a:off x="4661447" y="4949865"/>
          <a:ext cx="4276725" cy="171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604262" y="4636275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PC(i7) with Cygwin-</a:t>
            </a:r>
            <a:r>
              <a:rPr lang="en-US" dirty="0" err="1" smtClean="0"/>
              <a:t>gcc</a:t>
            </a:r>
            <a:r>
              <a:rPr lang="en-US" dirty="0" smtClean="0"/>
              <a:t> 5.2.0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9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output is taken into account, task parallel delivers better results.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2738859"/>
              </p:ext>
            </p:extLst>
          </p:nvPr>
        </p:nvGraphicFramePr>
        <p:xfrm>
          <a:off x="1557338" y="2916987"/>
          <a:ext cx="6029324" cy="3617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92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Parallel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8813069"/>
              </p:ext>
            </p:extLst>
          </p:nvPr>
        </p:nvGraphicFramePr>
        <p:xfrm>
          <a:off x="1944139" y="294964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7735" y="2204952"/>
            <a:ext cx="6248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This is especially true on </a:t>
            </a:r>
            <a:r>
              <a:rPr lang="en-US" sz="2200" dirty="0" smtClean="0"/>
              <a:t>NB1(Ubuntu 14.04)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6215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Parallel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output is taken into account, the whole process is actually output-bound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8927" y="224917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2833118"/>
              </p:ext>
            </p:extLst>
          </p:nvPr>
        </p:nvGraphicFramePr>
        <p:xfrm>
          <a:off x="768927" y="3105149"/>
          <a:ext cx="3673277" cy="3295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519953"/>
              </p:ext>
            </p:extLst>
          </p:nvPr>
        </p:nvGraphicFramePr>
        <p:xfrm>
          <a:off x="4189614" y="3105149"/>
          <a:ext cx="3657600" cy="3322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527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Face tracking without trained data is hard</a:t>
            </a:r>
          </a:p>
          <a:p>
            <a:r>
              <a:rPr lang="en-US" dirty="0" smtClean="0"/>
              <a:t>Do not help the compiler, doing simple tasks sequentially is actually better sometimes</a:t>
            </a:r>
          </a:p>
          <a:p>
            <a:r>
              <a:rPr lang="en-US" dirty="0" smtClean="0"/>
              <a:t>CUDA isn’t suitable for I/O bound applications</a:t>
            </a:r>
          </a:p>
          <a:p>
            <a:r>
              <a:rPr lang="en-US" dirty="0" smtClean="0"/>
              <a:t>On the CPU side of things, certain limits posed by memory bandwidth matters</a:t>
            </a:r>
          </a:p>
          <a:p>
            <a:r>
              <a:rPr lang="en-US" dirty="0" smtClean="0"/>
              <a:t>Input and Output video codec matters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87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Illuminant Estimation: Gray </a:t>
            </a:r>
            <a:r>
              <a:rPr lang="en-US" dirty="0" smtClean="0"/>
              <a:t>World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://web.stanford.edu/~</a:t>
            </a:r>
            <a:r>
              <a:rPr lang="en-US" dirty="0" smtClean="0">
                <a:hlinkClick r:id="rId2"/>
              </a:rPr>
              <a:t>sujason/ColorBalancing/grayworld.html</a:t>
            </a:r>
            <a:endParaRPr lang="en-US" dirty="0" smtClean="0"/>
          </a:p>
          <a:p>
            <a:r>
              <a:rPr lang="en-US" dirty="0" err="1"/>
              <a:t>Ching-Chih</a:t>
            </a:r>
            <a:r>
              <a:rPr lang="en-US" dirty="0"/>
              <a:t> </a:t>
            </a:r>
            <a:r>
              <a:rPr lang="en-US" dirty="0" err="1"/>
              <a:t>Weng</a:t>
            </a:r>
            <a:r>
              <a:rPr lang="en-US" dirty="0"/>
              <a:t>, Homer Chen, and </a:t>
            </a:r>
            <a:r>
              <a:rPr lang="en-US" dirty="0" err="1"/>
              <a:t>Chiou-Shann</a:t>
            </a:r>
            <a:r>
              <a:rPr lang="en-US" dirty="0"/>
              <a:t> </a:t>
            </a:r>
            <a:r>
              <a:rPr lang="en-US" dirty="0" err="1"/>
              <a:t>Fuh</a:t>
            </a:r>
            <a:r>
              <a:rPr lang="en-US" dirty="0"/>
              <a:t>, “A Novel Automatic White Balance </a:t>
            </a:r>
            <a:r>
              <a:rPr lang="en-US" dirty="0" smtClean="0"/>
              <a:t>Method For </a:t>
            </a:r>
            <a:r>
              <a:rPr lang="en-US" dirty="0"/>
              <a:t>Digital Still Cameras” Circuits and Systems, 2005. ISCAS 2005. IEEE International Symposium on</a:t>
            </a:r>
            <a:br>
              <a:rPr lang="en-US" dirty="0"/>
            </a:br>
            <a:r>
              <a:rPr lang="en-US" dirty="0">
                <a:hlinkClick r:id="rId3"/>
              </a:rPr>
              <a:t>http://www.csie.ntu.edu.tw/~</a:t>
            </a:r>
            <a:r>
              <a:rPr lang="en-US" dirty="0" smtClean="0">
                <a:hlinkClick r:id="rId3"/>
              </a:rPr>
              <a:t>fuh/personal/ANovelAutomaticWhiteBalanceMethodforDigital.pdf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895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2855422"/>
          </a:xfrm>
        </p:spPr>
        <p:txBody>
          <a:bodyPr>
            <a:normAutofit/>
          </a:bodyPr>
          <a:lstStyle/>
          <a:p>
            <a:r>
              <a:rPr lang="en-US" dirty="0" smtClean="0"/>
              <a:t>0113110 </a:t>
            </a:r>
            <a:r>
              <a:rPr lang="zh-TW" altLang="en-US" dirty="0" smtClean="0"/>
              <a:t>陳柏翰： </a:t>
            </a:r>
            <a:r>
              <a:rPr lang="en-US" altLang="zh-TW" dirty="0" smtClean="0"/>
              <a:t>CUDA, Cross platform compatibility, Automated Sync/Build/Test scripts, Evaluation, Presentation.</a:t>
            </a:r>
          </a:p>
          <a:p>
            <a:r>
              <a:rPr lang="en-US" altLang="zh-TW" dirty="0"/>
              <a:t>0310511 </a:t>
            </a:r>
            <a:r>
              <a:rPr lang="zh-TW" altLang="en-US" dirty="0"/>
              <a:t>孫　</a:t>
            </a:r>
            <a:r>
              <a:rPr lang="zh-TW" altLang="en-US" dirty="0" smtClean="0"/>
              <a:t>誠： </a:t>
            </a:r>
            <a:r>
              <a:rPr lang="en-US" altLang="zh-TW" dirty="0" err="1" smtClean="0"/>
              <a:t>Pthread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OpenMP</a:t>
            </a:r>
            <a:r>
              <a:rPr lang="en-US" altLang="zh-TW" dirty="0"/>
              <a:t>,</a:t>
            </a:r>
            <a:r>
              <a:rPr lang="en-US" altLang="zh-TW" dirty="0" smtClean="0"/>
              <a:t> Algorithm research and optimization, Parallelization Methods.</a:t>
            </a:r>
          </a:p>
          <a:p>
            <a:r>
              <a:rPr lang="en-US" altLang="zh-TW" dirty="0"/>
              <a:t>0316213 </a:t>
            </a:r>
            <a:r>
              <a:rPr lang="zh-TW" altLang="en-US" dirty="0"/>
              <a:t>蒲郁</a:t>
            </a:r>
            <a:r>
              <a:rPr lang="zh-TW" altLang="en-US" dirty="0" smtClean="0"/>
              <a:t>文：</a:t>
            </a:r>
            <a:r>
              <a:rPr lang="zh-TW" altLang="en-US" dirty="0"/>
              <a:t> </a:t>
            </a:r>
            <a:r>
              <a:rPr lang="en-US" altLang="zh-TW" dirty="0" smtClean="0"/>
              <a:t>Feasibility </a:t>
            </a:r>
            <a:r>
              <a:rPr lang="en-US" altLang="zh-TW" dirty="0"/>
              <a:t>study of FPGA Parallel Heterogeneous Computing, </a:t>
            </a:r>
            <a:r>
              <a:rPr lang="en-US" altLang="zh-TW" dirty="0" smtClean="0"/>
              <a:t>Discussions with </a:t>
            </a:r>
            <a:r>
              <a:rPr lang="en-US" altLang="zh-TW" dirty="0"/>
              <a:t>Prof. Chun-Jen </a:t>
            </a:r>
            <a:r>
              <a:rPr lang="en-US" altLang="zh-TW" dirty="0" smtClean="0"/>
              <a:t>Tsai.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" y="5049981"/>
            <a:ext cx="69685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2"/>
                </a:solidFill>
              </a:rPr>
              <a:t>See for yourself! </a:t>
            </a:r>
            <a:r>
              <a:rPr lang="en-US" sz="2200" dirty="0" smtClean="0"/>
              <a:t>at</a:t>
            </a:r>
          </a:p>
          <a:p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github.com/sunset1995/parallel_analysis</a:t>
            </a:r>
            <a:endParaRPr lang="en-US" sz="2200" dirty="0" smtClean="0"/>
          </a:p>
          <a:p>
            <a:r>
              <a:rPr lang="en-US" sz="2200" dirty="0">
                <a:hlinkClick r:id="rId3"/>
              </a:rPr>
              <a:t>https://</a:t>
            </a:r>
            <a:r>
              <a:rPr lang="en-US" sz="2200" dirty="0" smtClean="0">
                <a:hlinkClick r:id="rId3"/>
              </a:rPr>
              <a:t>github.com/yuwen41200/fpga-computing</a:t>
            </a:r>
            <a:endParaRPr lang="en-US" sz="2200" dirty="0" smtClean="0"/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7596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Couldn’t get a stable result for gesture synthesis</a:t>
            </a:r>
          </a:p>
          <a:p>
            <a:r>
              <a:rPr lang="en-US" dirty="0" smtClean="0"/>
              <a:t>Algorithm was already unsuitable for parallelization</a:t>
            </a:r>
          </a:p>
          <a:p>
            <a:r>
              <a:rPr lang="en-US" dirty="0" smtClean="0"/>
              <a:t>Looked for existing APIs. Too hard/complicated.</a:t>
            </a:r>
          </a:p>
          <a:p>
            <a:r>
              <a:rPr lang="en-US" dirty="0" smtClean="0"/>
              <a:t>O(N) speedup?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7" y="3859184"/>
            <a:ext cx="3956858" cy="2473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35" y="3481676"/>
            <a:ext cx="3762364" cy="28505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192" y="6332220"/>
            <a:ext cx="711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https://github.com/sunset1995/Leilei_Face-tracking_Algorithm</a:t>
            </a:r>
          </a:p>
        </p:txBody>
      </p:sp>
    </p:spTree>
    <p:extLst>
      <p:ext uri="{BB962C8B-B14F-4D97-AF65-F5344CB8AC3E}">
        <p14:creationId xmlns:p14="http://schemas.microsoft.com/office/powerpoint/2010/main" val="22689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4437468"/>
          </a:xfrm>
        </p:spPr>
        <p:txBody>
          <a:bodyPr/>
          <a:lstStyle/>
          <a:p>
            <a:r>
              <a:rPr lang="en-US" dirty="0" smtClean="0"/>
              <a:t>Tools used: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APIs: </a:t>
            </a:r>
            <a:r>
              <a:rPr lang="en-US" dirty="0" err="1"/>
              <a:t>OpenCV</a:t>
            </a:r>
            <a:r>
              <a:rPr lang="en-US" dirty="0"/>
              <a:t> 2.4.11, </a:t>
            </a:r>
            <a:r>
              <a:rPr lang="en-US" dirty="0" err="1"/>
              <a:t>OpenCV</a:t>
            </a:r>
            <a:r>
              <a:rPr lang="en-US" dirty="0"/>
              <a:t> </a:t>
            </a:r>
            <a:r>
              <a:rPr lang="en-US" dirty="0" smtClean="0"/>
              <a:t>3.0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PC: Win 10, i7-3770, 8GB *2, GTX670</a:t>
            </a:r>
            <a:br>
              <a:rPr lang="en-US" dirty="0" smtClean="0"/>
            </a:br>
            <a:r>
              <a:rPr lang="en-US" dirty="0" smtClean="0"/>
              <a:t>VS12(2013), Cygwin </a:t>
            </a:r>
            <a:r>
              <a:rPr lang="en-US" dirty="0" err="1" smtClean="0"/>
              <a:t>gcc</a:t>
            </a:r>
            <a:r>
              <a:rPr lang="en-US" dirty="0" smtClean="0"/>
              <a:t> 5.2.0</a:t>
            </a:r>
          </a:p>
          <a:p>
            <a:r>
              <a:rPr lang="en-US" dirty="0" smtClean="0"/>
              <a:t>NB1: </a:t>
            </a:r>
            <a:r>
              <a:rPr lang="en-US" dirty="0"/>
              <a:t>Ubuntu 14.04, i5-4200H, </a:t>
            </a:r>
            <a:r>
              <a:rPr lang="en-US" dirty="0" smtClean="0"/>
              <a:t>8GB, </a:t>
            </a:r>
            <a:r>
              <a:rPr lang="en-US" dirty="0" err="1" smtClean="0"/>
              <a:t>gcc</a:t>
            </a:r>
            <a:r>
              <a:rPr lang="en-US" dirty="0" smtClean="0"/>
              <a:t> 4.8.4</a:t>
            </a:r>
          </a:p>
          <a:p>
            <a:r>
              <a:rPr lang="en-US" dirty="0" smtClean="0"/>
              <a:t>NB2</a:t>
            </a:r>
            <a:r>
              <a:rPr lang="en-US" dirty="0"/>
              <a:t>: </a:t>
            </a:r>
            <a:r>
              <a:rPr lang="en-US" dirty="0" smtClean="0"/>
              <a:t>Mac OSX El </a:t>
            </a:r>
            <a:r>
              <a:rPr lang="en-US" dirty="0"/>
              <a:t>Capitan, i5-4260U, </a:t>
            </a:r>
            <a:r>
              <a:rPr lang="en-US" dirty="0" smtClean="0"/>
              <a:t>8GB, </a:t>
            </a:r>
            <a:r>
              <a:rPr lang="en-US" dirty="0" err="1" smtClean="0"/>
              <a:t>gcc</a:t>
            </a:r>
            <a:r>
              <a:rPr lang="en-US" dirty="0" smtClean="0"/>
              <a:t> 5.2.0</a:t>
            </a:r>
          </a:p>
          <a:p>
            <a:r>
              <a:rPr lang="en-US" dirty="0" smtClean="0"/>
              <a:t>VPS: Ubuntu 15.10, 2 </a:t>
            </a:r>
            <a:r>
              <a:rPr lang="en-US" dirty="0" err="1" smtClean="0"/>
              <a:t>vCores</a:t>
            </a:r>
            <a:r>
              <a:rPr lang="en-US" dirty="0" smtClean="0"/>
              <a:t>, 2GB, </a:t>
            </a:r>
            <a:r>
              <a:rPr lang="en-US" dirty="0" err="1" smtClean="0"/>
              <a:t>gcc</a:t>
            </a:r>
            <a:r>
              <a:rPr lang="en-US" dirty="0" smtClean="0"/>
              <a:t> </a:t>
            </a:r>
            <a:r>
              <a:rPr lang="en-US" dirty="0" smtClean="0"/>
              <a:t>5.2.0</a:t>
            </a:r>
          </a:p>
          <a:p>
            <a:r>
              <a:rPr lang="en-US" dirty="0" smtClean="0"/>
              <a:t>FPGA: ML506 </a:t>
            </a:r>
            <a:r>
              <a:rPr lang="en-US" dirty="0"/>
              <a:t>Evaluation Platform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702615" y="2460290"/>
            <a:ext cx="19732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 smtClean="0">
                <a:ln w="0"/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  <a:latin typeface="Harlow Solid Italic" panose="04030604020F02020D02" pitchFamily="82" charset="0"/>
              </a:rPr>
              <a:t>Pthread</a:t>
            </a:r>
            <a:endParaRPr lang="en-US" sz="4000" b="0" cap="none" spc="0" dirty="0">
              <a:ln w="0"/>
              <a:solidFill>
                <a:schemeClr val="accent6"/>
              </a:solidFill>
              <a:effectLst>
                <a:reflection blurRad="6350" stA="53000" endA="300" endPos="35500" dir="5400000" sy="-90000" algn="bl" rotWithShape="0"/>
              </a:effectLst>
              <a:latin typeface="Harlow Solid Italic" panose="04030604020F02020D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9" y="2338445"/>
            <a:ext cx="1866207" cy="666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93" y="2145881"/>
            <a:ext cx="1573781" cy="8968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13140" y="2338445"/>
            <a:ext cx="15552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  <a:latin typeface="Lucida Sans" panose="020B0602030504020204" pitchFamily="34" charset="0"/>
              </a:rPr>
              <a:t>FPGA</a:t>
            </a:r>
            <a:endParaRPr lang="en-US" sz="4000" b="1" cap="none" spc="0" dirty="0">
              <a:ln w="0"/>
              <a:solidFill>
                <a:schemeClr val="accent6"/>
              </a:solidFill>
              <a:effectLst>
                <a:reflection blurRad="6350" stA="53000" endA="300" endPos="35500" dir="5400000" sy="-90000" algn="bl" rotWithShape="0"/>
              </a:effectLst>
              <a:latin typeface="Lucida Sans" panose="020B06020305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78" y="3168176"/>
            <a:ext cx="1547707" cy="1908839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3390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investigation into O(N) parallelization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869" y="4522124"/>
            <a:ext cx="7955280" cy="964276"/>
          </a:xfrm>
        </p:spPr>
        <p:txBody>
          <a:bodyPr>
            <a:normAutofit/>
          </a:bodyPr>
          <a:lstStyle/>
          <a:p>
            <a:r>
              <a:rPr lang="en-US" dirty="0" smtClean="0"/>
              <a:t>Color </a:t>
            </a:r>
            <a:r>
              <a:rPr lang="en-US" altLang="zh-TW" dirty="0" smtClean="0"/>
              <a:t>Correction</a:t>
            </a:r>
            <a:r>
              <a:rPr lang="en-US" dirty="0" smtClean="0"/>
              <a:t> Matrix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Linear Transformation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For each pixel…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84" y="5000557"/>
            <a:ext cx="2343477" cy="971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6109" y="5486400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=&gt; O(N)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926869" y="2371979"/>
            <a:ext cx="454964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Previous experience says</a:t>
            </a:r>
            <a:br>
              <a:rPr lang="en-US" sz="2200" dirty="0" smtClean="0"/>
            </a:br>
            <a:r>
              <a:rPr lang="en-US" sz="1600" dirty="0" smtClean="0">
                <a:solidFill>
                  <a:schemeClr val="tx2"/>
                </a:solidFill>
              </a:rPr>
              <a:t>#pragma </a:t>
            </a:r>
            <a:r>
              <a:rPr lang="en-US" sz="1600" dirty="0" err="1" smtClean="0">
                <a:solidFill>
                  <a:schemeClr val="tx2"/>
                </a:solidFill>
              </a:rPr>
              <a:t>omp</a:t>
            </a:r>
            <a:r>
              <a:rPr lang="en-US" sz="1600" dirty="0" smtClean="0">
                <a:solidFill>
                  <a:schemeClr val="tx2"/>
                </a:solidFill>
              </a:rPr>
              <a:t> parallel for</a:t>
            </a:r>
            <a:br>
              <a:rPr lang="en-US" sz="1600" dirty="0" smtClean="0">
                <a:solidFill>
                  <a:schemeClr val="tx2"/>
                </a:solidFill>
              </a:rPr>
            </a:br>
            <a:r>
              <a:rPr lang="en-US" sz="1600" dirty="0" err="1" smtClean="0">
                <a:solidFill>
                  <a:schemeClr val="tx2"/>
                </a:solidFill>
              </a:rPr>
              <a:t>for</a:t>
            </a:r>
            <a:r>
              <a:rPr lang="en-US" sz="1600" dirty="0" smtClean="0">
                <a:solidFill>
                  <a:schemeClr val="tx2"/>
                </a:solidFill>
              </a:rPr>
              <a:t> (</a:t>
            </a:r>
            <a:r>
              <a:rPr lang="en-US" sz="1600" dirty="0" err="1" smtClean="0">
                <a:solidFill>
                  <a:schemeClr val="tx2"/>
                </a:solidFill>
              </a:rPr>
              <a:t>int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</a:rPr>
              <a:t>i</a:t>
            </a:r>
            <a:r>
              <a:rPr lang="en-US" sz="1600" dirty="0" smtClean="0">
                <a:solidFill>
                  <a:schemeClr val="tx2"/>
                </a:solidFill>
              </a:rPr>
              <a:t> = 0; </a:t>
            </a:r>
            <a:r>
              <a:rPr lang="en-US" sz="1600" dirty="0" err="1" smtClean="0">
                <a:solidFill>
                  <a:schemeClr val="tx2"/>
                </a:solidFill>
              </a:rPr>
              <a:t>i</a:t>
            </a:r>
            <a:r>
              <a:rPr lang="en-US" sz="1600" dirty="0" smtClean="0">
                <a:solidFill>
                  <a:schemeClr val="tx2"/>
                </a:solidFill>
              </a:rPr>
              <a:t> &lt; SIZE; </a:t>
            </a:r>
            <a:r>
              <a:rPr lang="en-US" sz="1600" dirty="0" err="1" smtClean="0">
                <a:solidFill>
                  <a:schemeClr val="tx2"/>
                </a:solidFill>
              </a:rPr>
              <a:t>i</a:t>
            </a:r>
            <a:r>
              <a:rPr lang="en-US" sz="1600" dirty="0" smtClean="0">
                <a:solidFill>
                  <a:schemeClr val="tx2"/>
                </a:solidFill>
              </a:rPr>
              <a:t>++) a[</a:t>
            </a:r>
            <a:r>
              <a:rPr lang="en-US" sz="1600" dirty="0" err="1" smtClean="0">
                <a:solidFill>
                  <a:schemeClr val="tx2"/>
                </a:solidFill>
              </a:rPr>
              <a:t>i</a:t>
            </a:r>
            <a:r>
              <a:rPr lang="en-US" sz="1600" dirty="0" smtClean="0">
                <a:solidFill>
                  <a:schemeClr val="tx2"/>
                </a:solidFill>
              </a:rPr>
              <a:t>] = something;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altLang="zh-TW" sz="2200" dirty="0" smtClean="0"/>
              <a:t>=&gt;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gives no speedup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609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Lightup</a:t>
            </a:r>
            <a:r>
              <a:rPr lang="en-US" dirty="0" smtClean="0"/>
              <a:t>: An O(N)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 360*240/1280*720/1920*1080 @30fps, 148 frames</a:t>
            </a:r>
          </a:p>
          <a:p>
            <a:r>
              <a:rPr lang="en-US" dirty="0" smtClean="0"/>
              <a:t>Output 1: For each pixel, [R’, G’, B’] = 2 * [R, G, B] + 5</a:t>
            </a:r>
            <a:br>
              <a:rPr lang="en-US" dirty="0" smtClean="0"/>
            </a:br>
            <a:r>
              <a:rPr lang="en-US" dirty="0" smtClean="0"/>
              <a:t>Then normalize the RGB values back to [0, 255].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2677" y="3758198"/>
            <a:ext cx="3211323" cy="27099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2"/>
                </a:solidFill>
              </a:rPr>
              <a:t>Slowdown</a:t>
            </a:r>
            <a:br>
              <a:rPr lang="en-US" sz="2200" dirty="0" smtClean="0">
                <a:solidFill>
                  <a:schemeClr val="accent2"/>
                </a:solidFill>
              </a:rPr>
            </a:br>
            <a:r>
              <a:rPr lang="en-US" sz="2200" dirty="0" smtClean="0">
                <a:solidFill>
                  <a:schemeClr val="accent2"/>
                </a:solidFill>
              </a:rPr>
              <a:t>when input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2"/>
                </a:solidFill>
              </a:rPr>
              <a:t>Tiny speedup even</a:t>
            </a:r>
            <a:br>
              <a:rPr lang="en-US" sz="2200" dirty="0" smtClean="0">
                <a:solidFill>
                  <a:schemeClr val="accent2"/>
                </a:solidFill>
              </a:rPr>
            </a:br>
            <a:r>
              <a:rPr lang="en-US" sz="2200" dirty="0" smtClean="0">
                <a:solidFill>
                  <a:schemeClr val="accent2"/>
                </a:solidFill>
              </a:rPr>
              <a:t>when input is 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2"/>
                </a:solidFill>
              </a:rPr>
              <a:t>Similar results across</a:t>
            </a:r>
            <a:br>
              <a:rPr lang="en-US" sz="2200" dirty="0" smtClean="0">
                <a:solidFill>
                  <a:schemeClr val="accent2"/>
                </a:solidFill>
              </a:rPr>
            </a:br>
            <a:r>
              <a:rPr lang="en-US" sz="2200" dirty="0" err="1" smtClean="0">
                <a:solidFill>
                  <a:schemeClr val="accent2"/>
                </a:solidFill>
              </a:rPr>
              <a:t>OpenCV</a:t>
            </a:r>
            <a:r>
              <a:rPr lang="en-US" sz="2200" dirty="0" smtClean="0">
                <a:solidFill>
                  <a:schemeClr val="accent2"/>
                </a:solidFill>
              </a:rPr>
              <a:t> 2.4, </a:t>
            </a:r>
            <a:br>
              <a:rPr lang="en-US" sz="2200" dirty="0" smtClean="0">
                <a:solidFill>
                  <a:schemeClr val="accent2"/>
                </a:solidFill>
              </a:rPr>
            </a:br>
            <a:r>
              <a:rPr lang="en-US" sz="2200" dirty="0" smtClean="0">
                <a:solidFill>
                  <a:schemeClr val="accent2"/>
                </a:solidFill>
              </a:rPr>
              <a:t>Ubuntu, OSX.</a:t>
            </a:r>
            <a:endParaRPr lang="en-US" sz="2200" dirty="0">
              <a:solidFill>
                <a:schemeClr val="accent2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043614"/>
              </p:ext>
            </p:extLst>
          </p:nvPr>
        </p:nvGraphicFramePr>
        <p:xfrm>
          <a:off x="594360" y="3360809"/>
          <a:ext cx="5519738" cy="3311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1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Lightup2: An </a:t>
            </a:r>
            <a:r>
              <a:rPr lang="en-US" dirty="0"/>
              <a:t>O(N) </a:t>
            </a: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507076"/>
          </a:xfrm>
        </p:spPr>
        <p:txBody>
          <a:bodyPr/>
          <a:lstStyle/>
          <a:p>
            <a:r>
              <a:rPr lang="en-US" dirty="0"/>
              <a:t>Input: 360*240/1280*720/1920*1080 @30fps, 148 frames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2612565"/>
            <a:ext cx="64652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Output 2: For </a:t>
            </a:r>
            <a:r>
              <a:rPr lang="en-US" sz="2200" dirty="0"/>
              <a:t>each pixel</a:t>
            </a:r>
            <a:r>
              <a:rPr lang="en-US" sz="2200" dirty="0" smtClean="0"/>
              <a:t>,</a:t>
            </a:r>
            <a:br>
              <a:rPr lang="en-US" sz="2200" dirty="0" smtClean="0"/>
            </a:br>
            <a:r>
              <a:rPr lang="en-US" sz="2200" dirty="0" smtClean="0"/>
              <a:t>[</a:t>
            </a:r>
            <a:r>
              <a:rPr lang="en-US" sz="2200" dirty="0"/>
              <a:t>R’, G’, B’] = [R, G, B] * </a:t>
            </a:r>
            <a:r>
              <a:rPr lang="en-US" sz="2200" dirty="0" smtClean="0">
                <a:solidFill>
                  <a:schemeClr val="accent2"/>
                </a:solidFill>
              </a:rPr>
              <a:t>1.125^[(</a:t>
            </a:r>
            <a:r>
              <a:rPr lang="en-US" sz="2200" dirty="0">
                <a:solidFill>
                  <a:schemeClr val="accent2"/>
                </a:solidFill>
              </a:rPr>
              <a:t>x + y) / 128]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3662250"/>
            <a:ext cx="5012575" cy="292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Lightup2: An O(N)</a:t>
            </a:r>
            <a:br>
              <a:rPr lang="en-US" dirty="0" smtClean="0"/>
            </a:b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are clearly better</a:t>
            </a:r>
          </a:p>
          <a:p>
            <a:r>
              <a:rPr lang="en-US" dirty="0" smtClean="0"/>
              <a:t>Time Division seems to be better than Frame Division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3189896"/>
              </p:ext>
            </p:extLst>
          </p:nvPr>
        </p:nvGraphicFramePr>
        <p:xfrm>
          <a:off x="594360" y="3219909"/>
          <a:ext cx="5492750" cy="3295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25576" y="4164678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2"/>
                </a:solidFill>
              </a:rPr>
              <a:t>So, Impossible to</a:t>
            </a:r>
            <a:br>
              <a:rPr lang="en-US" sz="2200" dirty="0" smtClean="0">
                <a:solidFill>
                  <a:schemeClr val="accent2"/>
                </a:solidFill>
              </a:rPr>
            </a:br>
            <a:r>
              <a:rPr lang="en-US" sz="2200" dirty="0" smtClean="0">
                <a:solidFill>
                  <a:schemeClr val="accent2"/>
                </a:solidFill>
              </a:rPr>
              <a:t>speedup</a:t>
            </a:r>
            <a:r>
              <a:rPr lang="en-US" sz="2200" dirty="0">
                <a:solidFill>
                  <a:schemeClr val="accent2"/>
                </a:solidFill>
              </a:rPr>
              <a:t> </a:t>
            </a:r>
            <a:r>
              <a:rPr lang="en-US" sz="2200" dirty="0" smtClean="0">
                <a:solidFill>
                  <a:schemeClr val="accent2"/>
                </a:solidFill>
              </a:rPr>
              <a:t>O(N) ?</a:t>
            </a:r>
          </a:p>
        </p:txBody>
      </p:sp>
    </p:spTree>
    <p:extLst>
      <p:ext uri="{BB962C8B-B14F-4D97-AF65-F5344CB8AC3E}">
        <p14:creationId xmlns:p14="http://schemas.microsoft.com/office/powerpoint/2010/main" val="103157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Lightup</a:t>
            </a:r>
            <a:r>
              <a:rPr lang="en-US" dirty="0" smtClean="0"/>
              <a:t>2.5</a:t>
            </a:r>
            <a:r>
              <a:rPr lang="en-US" dirty="0" smtClean="0"/>
              <a:t>: </a:t>
            </a:r>
            <a:r>
              <a:rPr lang="en-US" dirty="0" smtClean="0"/>
              <a:t>An O(N)</a:t>
            </a:r>
            <a:br>
              <a:rPr lang="en-US" dirty="0" smtClean="0"/>
            </a:b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4360" y="2194561"/>
            <a:ext cx="7955280" cy="927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about FPGA?</a:t>
            </a:r>
          </a:p>
          <a:p>
            <a:r>
              <a:rPr lang="en-US" dirty="0" smtClean="0"/>
              <a:t>Output 2.5: [R’, G’, B’] = [R, G, B] * </a:t>
            </a:r>
            <a:r>
              <a:rPr lang="en-US" dirty="0" smtClean="0">
                <a:solidFill>
                  <a:schemeClr val="accent2"/>
                </a:solidFill>
              </a:rPr>
              <a:t>1.125^1024</a:t>
            </a:r>
            <a:endParaRPr lang="en-US" dirty="0" smtClean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" y="3258733"/>
            <a:ext cx="7035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2"/>
                </a:solidFill>
              </a:rPr>
              <a:t>Staggering results: </a:t>
            </a:r>
            <a:r>
              <a:rPr lang="en-US" sz="3200" b="1" dirty="0" smtClean="0">
                <a:solidFill>
                  <a:schemeClr val="accent1"/>
                </a:solidFill>
              </a:rPr>
              <a:t>&gt; </a:t>
            </a:r>
            <a:r>
              <a:rPr lang="en-US" sz="3200" b="1" dirty="0">
                <a:solidFill>
                  <a:schemeClr val="accent1"/>
                </a:solidFill>
              </a:rPr>
              <a:t>3</a:t>
            </a:r>
            <a:r>
              <a:rPr lang="en-US" sz="3200" b="1" dirty="0" smtClean="0">
                <a:solidFill>
                  <a:schemeClr val="accent1"/>
                </a:solidFill>
              </a:rPr>
              <a:t>00x </a:t>
            </a:r>
            <a:r>
              <a:rPr lang="en-US" sz="3200" dirty="0" smtClean="0">
                <a:solidFill>
                  <a:schemeClr val="accent1"/>
                </a:solidFill>
              </a:rPr>
              <a:t>speedup</a:t>
            </a:r>
            <a:r>
              <a:rPr lang="en-US" sz="3200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(256*256)</a:t>
            </a:r>
            <a:endParaRPr lang="en-US" sz="2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21405" y="3688280"/>
            <a:ext cx="47035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&gt; </a:t>
            </a:r>
            <a:r>
              <a:rPr lang="en-US" sz="3200" b="1" dirty="0" smtClean="0">
                <a:solidFill>
                  <a:schemeClr val="accent1"/>
                </a:solidFill>
              </a:rPr>
              <a:t>985x </a:t>
            </a:r>
            <a:r>
              <a:rPr lang="en-US" sz="3200" dirty="0" smtClean="0">
                <a:solidFill>
                  <a:schemeClr val="accent1"/>
                </a:solidFill>
              </a:rPr>
              <a:t>speedup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(1920*1080)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2310" y="4225549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… 100x faster than other methods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" y="4941977"/>
            <a:ext cx="382188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Hardware friendly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for (</a:t>
            </a:r>
            <a:r>
              <a:rPr lang="en-US" dirty="0" err="1" smtClean="0">
                <a:solidFill>
                  <a:schemeClr val="tx2"/>
                </a:solidFill>
              </a:rPr>
              <a:t>int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 = 0; </a:t>
            </a:r>
            <a:r>
              <a:rPr lang="en-US" dirty="0" err="1" smtClean="0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 &lt; 1024; </a:t>
            </a:r>
            <a:r>
              <a:rPr lang="en-US" dirty="0" err="1" smtClean="0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++)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	value = value + (value &gt;&gt; 3);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0135" y="5483413"/>
            <a:ext cx="27542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Leave it till later~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088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2307</TotalTime>
  <Words>878</Words>
  <Application>Microsoft Office PowerPoint</Application>
  <PresentationFormat>On-screen Show (4:3)</PresentationFormat>
  <Paragraphs>189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新細明體</vt:lpstr>
      <vt:lpstr>Arial</vt:lpstr>
      <vt:lpstr>Cambria Math</vt:lpstr>
      <vt:lpstr>Century Gothic</vt:lpstr>
      <vt:lpstr>Harlow Solid Italic</vt:lpstr>
      <vt:lpstr>Lucida Sans</vt:lpstr>
      <vt:lpstr>Vapor Trail</vt:lpstr>
      <vt:lpstr>Parallel Video Processing</vt:lpstr>
      <vt:lpstr>INTRODUCTION</vt:lpstr>
      <vt:lpstr>Introduction</vt:lpstr>
      <vt:lpstr>Environment Settings</vt:lpstr>
      <vt:lpstr>An investigation into O(N) parallelization</vt:lpstr>
      <vt:lpstr>Lightup: An O(N) Experiment</vt:lpstr>
      <vt:lpstr>Lightup2: An O(N) Experiment</vt:lpstr>
      <vt:lpstr>Lightup2: An O(N) Experiment</vt:lpstr>
      <vt:lpstr>Lightup2.5: An O(N) Experiment</vt:lpstr>
      <vt:lpstr>Why no Speedup on CPU!?</vt:lpstr>
      <vt:lpstr>pmbw - Parallel Memory Bandwidth Benchmark</vt:lpstr>
      <vt:lpstr>pmbw - Parallel Memory Bandwidth Benchmark</vt:lpstr>
      <vt:lpstr>pmbw - Parallel Memory Bandwidth Benchmark</vt:lpstr>
      <vt:lpstr>White Balance</vt:lpstr>
      <vt:lpstr>Block Diagram</vt:lpstr>
      <vt:lpstr>Algorithm</vt:lpstr>
      <vt:lpstr>Parallel Methods</vt:lpstr>
      <vt:lpstr>Parallel Methods</vt:lpstr>
      <vt:lpstr>Parallel Methods</vt:lpstr>
      <vt:lpstr>Parallel Methods</vt:lpstr>
      <vt:lpstr>Evaluation</vt:lpstr>
      <vt:lpstr>More Threads</vt:lpstr>
      <vt:lpstr>Other Platforms</vt:lpstr>
      <vt:lpstr>Evaluation</vt:lpstr>
      <vt:lpstr>Task Parallel</vt:lpstr>
      <vt:lpstr>Task Parallel</vt:lpstr>
      <vt:lpstr>Conclusions</vt:lpstr>
      <vt:lpstr>Related Work</vt:lpstr>
      <vt:lpstr>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Video Processing</dc:title>
  <dc:creator>lnishan</dc:creator>
  <cp:lastModifiedBy>lnishan</cp:lastModifiedBy>
  <cp:revision>156</cp:revision>
  <dcterms:created xsi:type="dcterms:W3CDTF">2016-01-02T06:54:14Z</dcterms:created>
  <dcterms:modified xsi:type="dcterms:W3CDTF">2016-01-04T18:29:50Z</dcterms:modified>
</cp:coreProperties>
</file>